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7010400" cy="9296400"/>
  <p:embeddedFontLs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1" roundtripDataSignature="AMtx7mj2U+nBF9G91S6rBuUt9TG07PcJ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8C1A7-0D41-4810-B2CD-E3252EE40660}">
  <a:tblStyle styleId="{E9F8C1A7-0D41-4810-B2CD-E3252EE4066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E6E6"/>
          </a:solidFill>
        </a:fill>
      </a:tcStyle>
    </a:wholeTbl>
    <a:band1H>
      <a:tcTxStyle b="off" i="off"/>
      <a:tcStyle>
        <a:tcBdr/>
        <a:fill>
          <a:solidFill>
            <a:srgbClr val="ECCACA"/>
          </a:solidFill>
        </a:fill>
      </a:tcStyle>
    </a:band1H>
    <a:band2H>
      <a:tcTxStyle b="off" i="off"/>
      <a:tcStyle>
        <a:tcBdr/>
      </a:tcStyle>
    </a:band2H>
    <a:band1V>
      <a:tcTxStyle b="off" i="off"/>
      <a:tcStyle>
        <a:tcBdr/>
        <a:fill>
          <a:solidFill>
            <a:srgbClr val="ECCAC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93150" rIns="93150" bIns="93150" anchor="b" anchorCtr="0">
            <a:noAutofit/>
          </a:bodyPr>
          <a:lstStyle/>
          <a:p>
            <a:pPr marL="0" marR="0" lvl="0" indent="8890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 name="Google Shape;45;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sz="1800"/>
          </a:p>
        </p:txBody>
      </p:sp>
      <p:sp>
        <p:nvSpPr>
          <p:cNvPr id="46" name="Google Shape;46;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04" name="Google Shape;10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10" name="Google Shape;110;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16" name="Google Shape;11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Discuss:	</a:t>
            </a:r>
            <a:endParaRPr/>
          </a:p>
          <a:p>
            <a:pPr marL="0" lvl="0" indent="0" algn="l" rtl="0">
              <a:lnSpc>
                <a:spcPct val="100000"/>
              </a:lnSpc>
              <a:spcBef>
                <a:spcPts val="0"/>
              </a:spcBef>
              <a:spcAft>
                <a:spcPts val="0"/>
              </a:spcAft>
              <a:buSzPts val="1400"/>
              <a:buNone/>
            </a:pPr>
            <a:r>
              <a:rPr lang="en-US" sz="1800"/>
              <a:t>-  What the LEA’s Title I allocation is.</a:t>
            </a:r>
            <a:endParaRPr/>
          </a:p>
          <a:p>
            <a:pPr marL="0" lvl="0" indent="0" algn="l" rtl="0">
              <a:lnSpc>
                <a:spcPct val="100000"/>
              </a:lnSpc>
              <a:spcBef>
                <a:spcPts val="0"/>
              </a:spcBef>
              <a:spcAft>
                <a:spcPts val="0"/>
              </a:spcAft>
              <a:buSzPts val="1400"/>
              <a:buNone/>
            </a:pPr>
            <a:r>
              <a:rPr lang="en-US" sz="1800"/>
              <a:t>-  What the 1% amount is.</a:t>
            </a:r>
            <a:endParaRPr/>
          </a:p>
          <a:p>
            <a:pPr marL="0" lvl="0" indent="0" algn="l" rtl="0">
              <a:lnSpc>
                <a:spcPct val="100000"/>
              </a:lnSpc>
              <a:spcBef>
                <a:spcPts val="0"/>
              </a:spcBef>
              <a:spcAft>
                <a:spcPts val="0"/>
              </a:spcAft>
              <a:buSzPts val="1800"/>
              <a:buFont typeface="Arial"/>
              <a:buChar char="-"/>
            </a:pPr>
            <a:r>
              <a:rPr lang="en-US" sz="1800"/>
              <a:t>  How much of the 1% (Up to 5%) was reserved, off the top, at the LEA for System-wide initiatives.  Give examples of the system-wide initiatives.</a:t>
            </a:r>
            <a:endParaRPr/>
          </a:p>
          <a:p>
            <a:pPr marL="0" lvl="0" indent="0" algn="l" rtl="0">
              <a:lnSpc>
                <a:spcPct val="100000"/>
              </a:lnSpc>
              <a:spcBef>
                <a:spcPts val="0"/>
              </a:spcBef>
              <a:spcAft>
                <a:spcPts val="0"/>
              </a:spcAft>
              <a:buSzPts val="1400"/>
              <a:buNone/>
            </a:pPr>
            <a:r>
              <a:rPr lang="en-US" sz="1800"/>
              <a:t>-  Give parents the amount (the 95% amount) that is shared by all the Title I schools in the school system.</a:t>
            </a:r>
            <a:endParaRPr/>
          </a:p>
          <a:p>
            <a:pPr marL="0" lvl="0" indent="0" algn="l" rtl="0">
              <a:lnSpc>
                <a:spcPct val="100000"/>
              </a:lnSpc>
              <a:spcBef>
                <a:spcPts val="0"/>
              </a:spcBef>
              <a:spcAft>
                <a:spcPts val="0"/>
              </a:spcAft>
              <a:buClr>
                <a:srgbClr val="44969F"/>
              </a:buClr>
              <a:buSzPts val="1800"/>
              <a:buFont typeface="Arial"/>
              <a:buChar char="-"/>
            </a:pPr>
            <a:r>
              <a:rPr lang="en-US" sz="1800">
                <a:solidFill>
                  <a:srgbClr val="44969F"/>
                </a:solidFill>
              </a:rPr>
              <a:t>  Give the amount your school received for parental involvement (Your school’s portion of the 95% of the 1%).</a:t>
            </a:r>
            <a:endParaRPr/>
          </a:p>
          <a:p>
            <a:pPr marL="0" lvl="0" indent="0" algn="l" rtl="0">
              <a:lnSpc>
                <a:spcPct val="100000"/>
              </a:lnSpc>
              <a:spcBef>
                <a:spcPts val="0"/>
              </a:spcBef>
              <a:spcAft>
                <a:spcPts val="0"/>
              </a:spcAft>
              <a:buClr>
                <a:srgbClr val="44969F"/>
              </a:buClr>
              <a:buSzPts val="1800"/>
              <a:buFont typeface="Arial"/>
              <a:buChar char="-"/>
            </a:pPr>
            <a:r>
              <a:rPr lang="en-US" sz="1800">
                <a:solidFill>
                  <a:srgbClr val="44969F"/>
                </a:solidFill>
              </a:rPr>
              <a:t>  How there is a committee (LEA Advisory Committee) that makes decisions on funds reserved and on funds allocated to the Title I schools.</a:t>
            </a:r>
            <a:endParaRPr/>
          </a:p>
          <a:p>
            <a:pPr marL="0" lvl="0" indent="0" algn="l" rtl="0">
              <a:lnSpc>
                <a:spcPct val="100000"/>
              </a:lnSpc>
              <a:spcBef>
                <a:spcPts val="0"/>
              </a:spcBef>
              <a:spcAft>
                <a:spcPts val="0"/>
              </a:spcAft>
              <a:buClr>
                <a:srgbClr val="44969F"/>
              </a:buClr>
              <a:buSzPts val="1800"/>
              <a:buFont typeface="Arial"/>
              <a:buChar char="-"/>
            </a:pPr>
            <a:r>
              <a:rPr lang="en-US" sz="1800">
                <a:solidFill>
                  <a:srgbClr val="44969F"/>
                </a:solidFill>
              </a:rPr>
              <a:t>  That </a:t>
            </a:r>
            <a:r>
              <a:rPr lang="en-US" sz="1800" u="sng">
                <a:solidFill>
                  <a:srgbClr val="44969F"/>
                </a:solidFill>
              </a:rPr>
              <a:t>Title I parents have the right, by law, to be involved in decisions on how the 1% set-aside is spent (both at the LEA and at their school)</a:t>
            </a:r>
            <a:endParaRPr/>
          </a:p>
          <a:p>
            <a:pPr marL="0" lvl="0" indent="0" algn="l" rtl="0">
              <a:lnSpc>
                <a:spcPct val="100000"/>
              </a:lnSpc>
              <a:spcBef>
                <a:spcPts val="0"/>
              </a:spcBef>
              <a:spcAft>
                <a:spcPts val="0"/>
              </a:spcAft>
              <a:buSzPts val="1400"/>
              <a:buNone/>
            </a:pPr>
            <a:r>
              <a:rPr lang="en-US" sz="1800">
                <a:solidFill>
                  <a:srgbClr val="44969F"/>
                </a:solidFill>
              </a:rPr>
              <a:t>-  The timeline for the LEA Advisory Committee’s work.  How parents will be reminded and informed of the committee’s work so they may give timely input.</a:t>
            </a:r>
            <a:endParaRPr/>
          </a:p>
          <a:p>
            <a:pPr marL="0" lvl="0" indent="0" algn="l" rtl="0">
              <a:lnSpc>
                <a:spcPct val="100000"/>
              </a:lnSpc>
              <a:spcBef>
                <a:spcPts val="0"/>
              </a:spcBef>
              <a:spcAft>
                <a:spcPts val="0"/>
              </a:spcAft>
              <a:buSzPts val="1400"/>
              <a:buNone/>
            </a:pPr>
            <a:r>
              <a:rPr lang="en-US" sz="1800">
                <a:solidFill>
                  <a:srgbClr val="44969F"/>
                </a:solidFill>
              </a:rPr>
              <a:t>-  Clearly state the process that is in place for </a:t>
            </a:r>
            <a:r>
              <a:rPr lang="en-US" sz="1800" u="sng">
                <a:solidFill>
                  <a:srgbClr val="44969F"/>
                </a:solidFill>
              </a:rPr>
              <a:t>all</a:t>
            </a:r>
            <a:r>
              <a:rPr lang="en-US" sz="1800">
                <a:solidFill>
                  <a:srgbClr val="44969F"/>
                </a:solidFill>
              </a:rPr>
              <a:t> Title I parents to have the opportunity for input on how the 1% funds are spent.</a:t>
            </a:r>
            <a:endParaRPr/>
          </a:p>
          <a:p>
            <a:pPr marL="0" lvl="0" indent="0" algn="l" rtl="0">
              <a:lnSpc>
                <a:spcPct val="100000"/>
              </a:lnSpc>
              <a:spcBef>
                <a:spcPts val="0"/>
              </a:spcBef>
              <a:spcAft>
                <a:spcPts val="0"/>
              </a:spcAft>
              <a:buSzPts val="1400"/>
              <a:buNone/>
            </a:pPr>
            <a:endParaRPr sz="1800">
              <a:solidFill>
                <a:srgbClr val="44969F"/>
              </a:solidFill>
            </a:endParaRPr>
          </a:p>
          <a:p>
            <a:pPr marL="0" lvl="0" indent="0" algn="l" rtl="0">
              <a:lnSpc>
                <a:spcPct val="100000"/>
              </a:lnSpc>
              <a:spcBef>
                <a:spcPts val="0"/>
              </a:spcBef>
              <a:spcAft>
                <a:spcPts val="0"/>
              </a:spcAft>
              <a:buSzPts val="1400"/>
              <a:buNone/>
            </a:pPr>
            <a:r>
              <a:rPr lang="en-US" sz="1800" u="sng">
                <a:solidFill>
                  <a:srgbClr val="44969F"/>
                </a:solidFill>
              </a:rPr>
              <a:t>Important</a:t>
            </a:r>
            <a:r>
              <a:rPr lang="en-US" sz="1800">
                <a:solidFill>
                  <a:srgbClr val="44969F"/>
                </a:solidFill>
              </a:rPr>
              <a:t>:  Parents should leave the meeting being able to answer the following question:  </a:t>
            </a:r>
            <a:r>
              <a:rPr lang="en-US" sz="1800" b="1">
                <a:solidFill>
                  <a:srgbClr val="44969F"/>
                </a:solidFill>
              </a:rPr>
              <a:t>What is the 1% set-aside, and how can you be involved in decisions regarding how the money is used? </a:t>
            </a:r>
            <a:endParaRPr/>
          </a:p>
          <a:p>
            <a:pPr marL="0" lvl="0" indent="0" algn="l" rtl="0">
              <a:lnSpc>
                <a:spcPct val="100000"/>
              </a:lnSpc>
              <a:spcBef>
                <a:spcPts val="0"/>
              </a:spcBef>
              <a:spcAft>
                <a:spcPts val="0"/>
              </a:spcAft>
              <a:buSzPts val="1400"/>
              <a:buNone/>
            </a:pPr>
            <a:r>
              <a:rPr lang="en-US" sz="1800"/>
              <a:t>(Parents should be able to discuss the process that is in place for their involvement in decisions regarding the 1% set-aside, both for system-wide initiatives and school-level activities.)	</a:t>
            </a:r>
            <a:endParaRPr/>
          </a:p>
          <a:p>
            <a:pPr marL="0" lvl="0" indent="0" algn="l" rtl="0">
              <a:lnSpc>
                <a:spcPct val="100000"/>
              </a:lnSpc>
              <a:spcBef>
                <a:spcPts val="0"/>
              </a:spcBef>
              <a:spcAft>
                <a:spcPts val="0"/>
              </a:spcAft>
              <a:buSzPts val="1400"/>
              <a:buNone/>
            </a:pPr>
            <a:r>
              <a:rPr lang="en-US" sz="1800"/>
              <a:t>	</a:t>
            </a:r>
            <a:endParaRPr sz="1800"/>
          </a:p>
        </p:txBody>
      </p:sp>
      <p:sp>
        <p:nvSpPr>
          <p:cNvPr id="123" name="Google Shape;123;p1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29" name="Google Shape;1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35" name="Google Shape;13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41" name="Google Shape;14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7: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Distribute the LEA Parental Involvement Plan.</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US" sz="1800"/>
              <a:t>Discuss:	</a:t>
            </a:r>
            <a:endParaRPr/>
          </a:p>
          <a:p>
            <a:pPr marL="0" lvl="0" indent="0" algn="l" rtl="0">
              <a:lnSpc>
                <a:spcPct val="100000"/>
              </a:lnSpc>
              <a:spcBef>
                <a:spcPts val="0"/>
              </a:spcBef>
              <a:spcAft>
                <a:spcPts val="0"/>
              </a:spcAft>
              <a:buSzPts val="1800"/>
              <a:buFont typeface="Arial"/>
              <a:buChar char="-"/>
            </a:pPr>
            <a:r>
              <a:rPr lang="en-US" sz="1800"/>
              <a:t>  Key components of the plan. 	</a:t>
            </a:r>
            <a:endParaRPr sz="1800">
              <a:solidFill>
                <a:srgbClr val="44969F"/>
              </a:solidFill>
            </a:endParaRPr>
          </a:p>
          <a:p>
            <a:pPr marL="0" lvl="0" indent="0" algn="l" rtl="0">
              <a:lnSpc>
                <a:spcPct val="100000"/>
              </a:lnSpc>
              <a:spcBef>
                <a:spcPts val="0"/>
              </a:spcBef>
              <a:spcAft>
                <a:spcPts val="0"/>
              </a:spcAft>
              <a:buSzPts val="1400"/>
              <a:buNone/>
            </a:pPr>
            <a:r>
              <a:rPr lang="en-US" sz="1800">
                <a:solidFill>
                  <a:srgbClr val="44969F"/>
                </a:solidFill>
              </a:rPr>
              <a:t>-  That </a:t>
            </a:r>
            <a:r>
              <a:rPr lang="en-US" sz="1800" u="sng">
                <a:solidFill>
                  <a:srgbClr val="44969F"/>
                </a:solidFill>
              </a:rPr>
              <a:t>Title I parents have the right, by law, to be involved in the development of the LEA Parental Involvement Plan</a:t>
            </a:r>
            <a:endParaRPr/>
          </a:p>
          <a:p>
            <a:pPr marL="0" lvl="0" indent="0" algn="l" rtl="0">
              <a:lnSpc>
                <a:spcPct val="100000"/>
              </a:lnSpc>
              <a:spcBef>
                <a:spcPts val="0"/>
              </a:spcBef>
              <a:spcAft>
                <a:spcPts val="0"/>
              </a:spcAft>
              <a:buSzPts val="1400"/>
              <a:buNone/>
            </a:pPr>
            <a:r>
              <a:rPr lang="en-US" sz="1800">
                <a:solidFill>
                  <a:srgbClr val="44969F"/>
                </a:solidFill>
              </a:rPr>
              <a:t>-  What collaborative committee(s) develops the plan.</a:t>
            </a:r>
            <a:endParaRPr/>
          </a:p>
          <a:p>
            <a:pPr marL="0" lvl="0" indent="0" algn="l" rtl="0">
              <a:lnSpc>
                <a:spcPct val="100000"/>
              </a:lnSpc>
              <a:spcBef>
                <a:spcPts val="0"/>
              </a:spcBef>
              <a:spcAft>
                <a:spcPts val="0"/>
              </a:spcAft>
              <a:buSzPts val="1400"/>
              <a:buNone/>
            </a:pPr>
            <a:r>
              <a:rPr lang="en-US" sz="1800">
                <a:solidFill>
                  <a:srgbClr val="44969F"/>
                </a:solidFill>
              </a:rPr>
              <a:t>-  The process and timeline for the committee’s work.  How parents will be reminded and informed of the committee’s work so they may give timely input.</a:t>
            </a:r>
            <a:endParaRPr/>
          </a:p>
          <a:p>
            <a:pPr marL="0" lvl="0" indent="0" algn="l" rtl="0">
              <a:lnSpc>
                <a:spcPct val="100000"/>
              </a:lnSpc>
              <a:spcBef>
                <a:spcPts val="0"/>
              </a:spcBef>
              <a:spcAft>
                <a:spcPts val="0"/>
              </a:spcAft>
              <a:buSzPts val="1400"/>
              <a:buNone/>
            </a:pPr>
            <a:r>
              <a:rPr lang="en-US" sz="1800">
                <a:solidFill>
                  <a:srgbClr val="44969F"/>
                </a:solidFill>
              </a:rPr>
              <a:t>-  Clearly state the process that is in place for </a:t>
            </a:r>
            <a:r>
              <a:rPr lang="en-US" sz="1800" u="sng">
                <a:solidFill>
                  <a:srgbClr val="44969F"/>
                </a:solidFill>
              </a:rPr>
              <a:t>all</a:t>
            </a:r>
            <a:r>
              <a:rPr lang="en-US" sz="1800">
                <a:solidFill>
                  <a:srgbClr val="44969F"/>
                </a:solidFill>
              </a:rPr>
              <a:t> Title I parents to have the opportunity for input on the LEA Parental Involvement Plan.  Discuss any surveys, focus groups, parent representatives, etc. that are a part of that input.</a:t>
            </a:r>
            <a:endParaRPr/>
          </a:p>
          <a:p>
            <a:pPr marL="0" lvl="0" indent="0" algn="l" rtl="0">
              <a:lnSpc>
                <a:spcPct val="100000"/>
              </a:lnSpc>
              <a:spcBef>
                <a:spcPts val="0"/>
              </a:spcBef>
              <a:spcAft>
                <a:spcPts val="0"/>
              </a:spcAft>
              <a:buSzPts val="1400"/>
              <a:buNone/>
            </a:pPr>
            <a:endParaRPr sz="1800">
              <a:solidFill>
                <a:srgbClr val="44969F"/>
              </a:solidFill>
            </a:endParaRPr>
          </a:p>
          <a:p>
            <a:pPr marL="0" lvl="0" indent="0" algn="l" rtl="0">
              <a:lnSpc>
                <a:spcPct val="100000"/>
              </a:lnSpc>
              <a:spcBef>
                <a:spcPts val="0"/>
              </a:spcBef>
              <a:spcAft>
                <a:spcPts val="0"/>
              </a:spcAft>
              <a:buSzPts val="1400"/>
              <a:buNone/>
            </a:pPr>
            <a:r>
              <a:rPr lang="en-US" sz="1800" u="sng">
                <a:solidFill>
                  <a:srgbClr val="44969F"/>
                </a:solidFill>
              </a:rPr>
              <a:t>Important</a:t>
            </a:r>
            <a:r>
              <a:rPr lang="en-US" sz="1800">
                <a:solidFill>
                  <a:srgbClr val="44969F"/>
                </a:solidFill>
              </a:rPr>
              <a:t>:  Parents should leave the meeting being able to answer the following question:  </a:t>
            </a:r>
            <a:r>
              <a:rPr lang="en-US" sz="1800" b="1">
                <a:solidFill>
                  <a:srgbClr val="44969F"/>
                </a:solidFill>
              </a:rPr>
              <a:t>What is the LEA Parental Involvement Plan, and how can you be involved in the development of the plan?  </a:t>
            </a:r>
            <a:r>
              <a:rPr lang="en-US" sz="1800"/>
              <a:t>(Parents should be able to discuss the process that is in place for their involvement in the development of the LEA Parental Involvement Plan.)	</a:t>
            </a:r>
            <a:endParaRPr/>
          </a:p>
          <a:p>
            <a:pPr marL="0" lvl="0" indent="0" algn="l" rtl="0">
              <a:lnSpc>
                <a:spcPct val="100000"/>
              </a:lnSpc>
              <a:spcBef>
                <a:spcPts val="0"/>
              </a:spcBef>
              <a:spcAft>
                <a:spcPts val="0"/>
              </a:spcAft>
              <a:buSzPts val="1400"/>
              <a:buNone/>
            </a:pPr>
            <a:r>
              <a:rPr lang="en-US" sz="1800"/>
              <a:t>	</a:t>
            </a:r>
            <a:endParaRPr sz="1800"/>
          </a:p>
        </p:txBody>
      </p:sp>
      <p:sp>
        <p:nvSpPr>
          <p:cNvPr id="148" name="Google Shape;148;p1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54" name="Google Shape;15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1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  Have copies of the complete SIP available for parents to refer to during this discussion (The SIP could very well still be in draft form at the time of this meeting, which presents an excellent opportunity for parent input while the SIP is under development.) Note:  The school’s Parental Involvement Plan (which is the parental section of the SIP) will be addressed on the next slide.</a:t>
            </a:r>
            <a:endParaRPr/>
          </a:p>
          <a:p>
            <a:pPr marL="0" lvl="0" indent="0" algn="l" rtl="0">
              <a:lnSpc>
                <a:spcPct val="100000"/>
              </a:lnSpc>
              <a:spcBef>
                <a:spcPts val="0"/>
              </a:spcBef>
              <a:spcAft>
                <a:spcPts val="0"/>
              </a:spcAft>
              <a:buSzPts val="1400"/>
              <a:buNone/>
            </a:pPr>
            <a:r>
              <a:rPr lang="en-US" sz="1800"/>
              <a:t>-  Consider having SIP committee representatives, particularly parent representatives, to share about the work of the committee during these two slides.</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US" sz="1800"/>
              <a:t>Discuss:	</a:t>
            </a:r>
            <a:endParaRPr/>
          </a:p>
          <a:p>
            <a:pPr marL="0" lvl="0" indent="0" algn="l" rtl="0">
              <a:lnSpc>
                <a:spcPct val="100000"/>
              </a:lnSpc>
              <a:spcBef>
                <a:spcPts val="0"/>
              </a:spcBef>
              <a:spcAft>
                <a:spcPts val="0"/>
              </a:spcAft>
              <a:buSzPts val="1800"/>
              <a:buFont typeface="Arial"/>
              <a:buChar char="-"/>
            </a:pPr>
            <a:r>
              <a:rPr lang="en-US" sz="1800"/>
              <a:t>  Key components of the plan.  This is an excellent time to share the school’s academic strengths &amp; weaknesses with parents &amp; how we will need to all work together as partners to meet certain goals, both for the school and for each individual child.</a:t>
            </a:r>
            <a:endParaRPr/>
          </a:p>
          <a:p>
            <a:pPr marL="0" lvl="0" indent="0" algn="l" rtl="0">
              <a:lnSpc>
                <a:spcPct val="100000"/>
              </a:lnSpc>
              <a:spcBef>
                <a:spcPts val="0"/>
              </a:spcBef>
              <a:spcAft>
                <a:spcPts val="0"/>
              </a:spcAft>
              <a:buSzPts val="1400"/>
              <a:buNone/>
            </a:pPr>
            <a:r>
              <a:rPr lang="en-US" sz="1800">
                <a:solidFill>
                  <a:srgbClr val="44969F"/>
                </a:solidFill>
              </a:rPr>
              <a:t>-  That </a:t>
            </a:r>
            <a:r>
              <a:rPr lang="en-US" sz="1800" u="sng">
                <a:solidFill>
                  <a:srgbClr val="44969F"/>
                </a:solidFill>
              </a:rPr>
              <a:t>Title I parents have the right, by law, to be involved in the development of the SIP.</a:t>
            </a:r>
            <a:endParaRPr sz="1800"/>
          </a:p>
          <a:p>
            <a:pPr marL="0" lvl="0" indent="0" algn="l" rtl="0">
              <a:lnSpc>
                <a:spcPct val="100000"/>
              </a:lnSpc>
              <a:spcBef>
                <a:spcPts val="0"/>
              </a:spcBef>
              <a:spcAft>
                <a:spcPts val="0"/>
              </a:spcAft>
              <a:buSzPts val="1800"/>
              <a:buFont typeface="Arial"/>
              <a:buChar char="-"/>
            </a:pPr>
            <a:r>
              <a:rPr lang="en-US" sz="1800"/>
              <a:t>  The process and timeline for the SIP committee’s work and how parents can give input.</a:t>
            </a:r>
            <a:endParaRPr/>
          </a:p>
          <a:p>
            <a:pPr marL="0" lvl="0" indent="0" algn="l" rtl="0">
              <a:lnSpc>
                <a:spcPct val="100000"/>
              </a:lnSpc>
              <a:spcBef>
                <a:spcPts val="0"/>
              </a:spcBef>
              <a:spcAft>
                <a:spcPts val="0"/>
              </a:spcAft>
              <a:buSzPts val="1800"/>
              <a:buFont typeface="Arial"/>
              <a:buChar char="-"/>
            </a:pPr>
            <a:r>
              <a:rPr lang="en-US" sz="1800"/>
              <a:t>  Introduce parent representatives of the committee</a:t>
            </a:r>
            <a:endParaRPr/>
          </a:p>
          <a:p>
            <a:pPr marL="0" lvl="0" indent="0" algn="l" rtl="0">
              <a:lnSpc>
                <a:spcPct val="100000"/>
              </a:lnSpc>
              <a:spcBef>
                <a:spcPts val="0"/>
              </a:spcBef>
              <a:spcAft>
                <a:spcPts val="0"/>
              </a:spcAft>
              <a:buSzPts val="1800"/>
              <a:buFont typeface="Arial"/>
              <a:buChar char="-"/>
            </a:pPr>
            <a:r>
              <a:rPr lang="en-US" sz="1800"/>
              <a:t>  Clearly state the process that is in place for </a:t>
            </a:r>
            <a:r>
              <a:rPr lang="en-US" sz="1800" u="sng"/>
              <a:t>all</a:t>
            </a:r>
            <a:r>
              <a:rPr lang="en-US" sz="1800"/>
              <a:t> Title I parents to have the opportunity  for input on the SIP.</a:t>
            </a:r>
            <a:endParaRPr/>
          </a:p>
          <a:p>
            <a:pPr marL="0" lvl="0" indent="0" algn="l" rtl="0">
              <a:lnSpc>
                <a:spcPct val="100000"/>
              </a:lnSpc>
              <a:spcBef>
                <a:spcPts val="0"/>
              </a:spcBef>
              <a:spcAft>
                <a:spcPts val="0"/>
              </a:spcAft>
              <a:buSzPts val="1800"/>
              <a:buFont typeface="Arial"/>
              <a:buChar char="-"/>
            </a:pPr>
            <a:r>
              <a:rPr lang="en-US" sz="1800"/>
              <a:t>  Where parents can find a complete copy of the SIP at any time during the year.</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US" sz="1800" u="sng"/>
              <a:t>Important</a:t>
            </a:r>
            <a:r>
              <a:rPr lang="en-US" sz="1800"/>
              <a:t>:  Parents should leave the meeting being able to answer the following question:  </a:t>
            </a:r>
            <a:r>
              <a:rPr lang="en-US" sz="1800" b="1"/>
              <a:t>What is the SIP, and how can you be involved in its development?  </a:t>
            </a:r>
            <a:r>
              <a:rPr lang="en-US" sz="1800"/>
              <a:t>(Parents should be able to discuss the process that is in place for their involvement in the development of the SIP.)</a:t>
            </a:r>
            <a:endParaRPr sz="1800" b="1" u="sng"/>
          </a:p>
        </p:txBody>
      </p:sp>
      <p:sp>
        <p:nvSpPr>
          <p:cNvPr id="161" name="Google Shape;161;p1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67" name="Google Shape;16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Distribute the school’s Parental Involvement Plan (the Parental Involvement Section of the SIP).</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US" sz="1800"/>
              <a:t>Discuss:</a:t>
            </a:r>
            <a:endParaRPr/>
          </a:p>
          <a:p>
            <a:pPr marL="0" lvl="0" indent="0" algn="l" rtl="0">
              <a:lnSpc>
                <a:spcPct val="100000"/>
              </a:lnSpc>
              <a:spcBef>
                <a:spcPts val="0"/>
              </a:spcBef>
              <a:spcAft>
                <a:spcPts val="0"/>
              </a:spcAft>
              <a:buSzPts val="1400"/>
              <a:buNone/>
            </a:pPr>
            <a:r>
              <a:rPr lang="en-US" sz="1800"/>
              <a:t>-  That the school’s parental involvement plan is a part of the CIP, designed to work with the other parts in increasing student achievement.</a:t>
            </a:r>
            <a:endParaRPr/>
          </a:p>
          <a:p>
            <a:pPr marL="0" lvl="0" indent="0" algn="l" rtl="0">
              <a:lnSpc>
                <a:spcPct val="100000"/>
              </a:lnSpc>
              <a:spcBef>
                <a:spcPts val="0"/>
              </a:spcBef>
              <a:spcAft>
                <a:spcPts val="0"/>
              </a:spcAft>
              <a:buSzPts val="1800"/>
              <a:buFont typeface="Arial"/>
              <a:buChar char="-"/>
            </a:pPr>
            <a:r>
              <a:rPr lang="en-US" sz="1800"/>
              <a:t>  key components.  Emphasize the Building Capacity component and discuss all of the opportunities that will be available for parents this year.  Discuss </a:t>
            </a:r>
            <a:r>
              <a:rPr lang="en-US" sz="1800" u="sng"/>
              <a:t>how</a:t>
            </a:r>
            <a:r>
              <a:rPr lang="en-US" sz="1800"/>
              <a:t> you will be implementing all of the “shalls,” as these are required by law to be implemented.</a:t>
            </a:r>
            <a:endParaRPr/>
          </a:p>
          <a:p>
            <a:pPr marL="0" lvl="0" indent="0" algn="l" rtl="0">
              <a:lnSpc>
                <a:spcPct val="100000"/>
              </a:lnSpc>
              <a:spcBef>
                <a:spcPts val="0"/>
              </a:spcBef>
              <a:spcAft>
                <a:spcPts val="0"/>
              </a:spcAft>
              <a:buSzPts val="1400"/>
              <a:buNone/>
            </a:pPr>
            <a:r>
              <a:rPr lang="en-US" sz="1800">
                <a:solidFill>
                  <a:srgbClr val="44969F"/>
                </a:solidFill>
              </a:rPr>
              <a:t>-  That </a:t>
            </a:r>
            <a:r>
              <a:rPr lang="en-US" sz="1800" u="sng">
                <a:solidFill>
                  <a:srgbClr val="44969F"/>
                </a:solidFill>
              </a:rPr>
              <a:t>Title I parents have the right, by law, to be involved in the development of the school’s Parental Involvement Plan</a:t>
            </a:r>
            <a:endParaRPr sz="1800"/>
          </a:p>
          <a:p>
            <a:pPr marL="0" lvl="0" indent="0" algn="l" rtl="0">
              <a:lnSpc>
                <a:spcPct val="100000"/>
              </a:lnSpc>
              <a:spcBef>
                <a:spcPts val="0"/>
              </a:spcBef>
              <a:spcAft>
                <a:spcPts val="0"/>
              </a:spcAft>
              <a:buSzPts val="1800"/>
              <a:buFont typeface="Arial"/>
              <a:buChar char="-"/>
            </a:pPr>
            <a:r>
              <a:rPr lang="en-US" sz="1800"/>
              <a:t>  The process and timeline for the plan’s development and how parents can give input.</a:t>
            </a:r>
            <a:endParaRPr/>
          </a:p>
          <a:p>
            <a:pPr marL="0" lvl="0" indent="0" algn="l" rtl="0">
              <a:lnSpc>
                <a:spcPct val="100000"/>
              </a:lnSpc>
              <a:spcBef>
                <a:spcPts val="0"/>
              </a:spcBef>
              <a:spcAft>
                <a:spcPts val="0"/>
              </a:spcAft>
              <a:buSzPts val="1800"/>
              <a:buFont typeface="Arial"/>
              <a:buChar char="-"/>
            </a:pPr>
            <a:r>
              <a:rPr lang="en-US" sz="1800"/>
              <a:t>  Introduce parent representatives of appropriate committees</a:t>
            </a:r>
            <a:endParaRPr/>
          </a:p>
          <a:p>
            <a:pPr marL="0" lvl="0" indent="0" algn="l" rtl="0">
              <a:lnSpc>
                <a:spcPct val="100000"/>
              </a:lnSpc>
              <a:spcBef>
                <a:spcPts val="0"/>
              </a:spcBef>
              <a:spcAft>
                <a:spcPts val="0"/>
              </a:spcAft>
              <a:buSzPts val="1800"/>
              <a:buFont typeface="Arial"/>
              <a:buChar char="-"/>
            </a:pPr>
            <a:r>
              <a:rPr lang="en-US" sz="1800"/>
              <a:t>  Clearly state the process that is in place for </a:t>
            </a:r>
            <a:r>
              <a:rPr lang="en-US" sz="1800" u="sng"/>
              <a:t>all</a:t>
            </a:r>
            <a:r>
              <a:rPr lang="en-US" sz="1800"/>
              <a:t> Title I parents to have the opportunity  for input on the plan.</a:t>
            </a:r>
            <a:endParaRPr/>
          </a:p>
          <a:p>
            <a:pPr marL="0" lvl="0" indent="116472"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400"/>
              <a:buNone/>
            </a:pPr>
            <a:r>
              <a:rPr lang="en-US" sz="1800" u="sng"/>
              <a:t>Important</a:t>
            </a:r>
            <a:r>
              <a:rPr lang="en-US" sz="1800"/>
              <a:t>:  Parents should leave the meeting being able to answer the following question:  </a:t>
            </a:r>
            <a:r>
              <a:rPr lang="en-US" sz="1800" b="1"/>
              <a:t>Did you receive a copy of your school’s Parental Involvement Plan, and do you know how you can be involved in its development?  </a:t>
            </a:r>
            <a:r>
              <a:rPr lang="en-US" sz="1800"/>
              <a:t>(Parents should be able to discuss the process that is in place for their involvement in the development of their school’s Parental Involvement Plan.)</a:t>
            </a:r>
            <a:endParaRPr sz="1800" b="1" u="sng"/>
          </a:p>
          <a:p>
            <a:pPr marL="0" lvl="0" indent="116472" algn="l" rtl="0">
              <a:lnSpc>
                <a:spcPct val="100000"/>
              </a:lnSpc>
              <a:spcBef>
                <a:spcPts val="0"/>
              </a:spcBef>
              <a:spcAft>
                <a:spcPts val="0"/>
              </a:spcAft>
              <a:buSzPts val="1800"/>
              <a:buNone/>
            </a:pPr>
            <a:endParaRPr sz="1800"/>
          </a:p>
          <a:p>
            <a:pPr marL="0" lvl="0" indent="116472" algn="l" rtl="0">
              <a:lnSpc>
                <a:spcPct val="100000"/>
              </a:lnSpc>
              <a:spcBef>
                <a:spcPts val="0"/>
              </a:spcBef>
              <a:spcAft>
                <a:spcPts val="0"/>
              </a:spcAft>
              <a:buSzPts val="1800"/>
              <a:buNone/>
            </a:pPr>
            <a:endParaRPr sz="1800"/>
          </a:p>
        </p:txBody>
      </p:sp>
      <p:sp>
        <p:nvSpPr>
          <p:cNvPr id="174" name="Google Shape;174;p2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80" name="Google Shape;180;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2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Distribute the School-Parent Compact.</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US" sz="1800"/>
              <a:t>Discuss:</a:t>
            </a:r>
            <a:endParaRPr/>
          </a:p>
          <a:p>
            <a:pPr marL="0" lvl="0" indent="0" algn="l" rtl="0">
              <a:lnSpc>
                <a:spcPct val="100000"/>
              </a:lnSpc>
              <a:spcBef>
                <a:spcPts val="0"/>
              </a:spcBef>
              <a:spcAft>
                <a:spcPts val="0"/>
              </a:spcAft>
              <a:buSzPts val="1400"/>
              <a:buNone/>
            </a:pPr>
            <a:r>
              <a:rPr lang="en-US" sz="1800"/>
              <a:t>-  The 3 components of the compact in detail.  This is a great opportunity to continue the discussion on how we need to work as partners to address the school’s goals, building upon the earlier discussion about the CIP and the school’s goals.</a:t>
            </a:r>
            <a:endParaRPr/>
          </a:p>
          <a:p>
            <a:pPr marL="0" lvl="0" indent="0" algn="l" rtl="0">
              <a:lnSpc>
                <a:spcPct val="100000"/>
              </a:lnSpc>
              <a:spcBef>
                <a:spcPts val="0"/>
              </a:spcBef>
              <a:spcAft>
                <a:spcPts val="0"/>
              </a:spcAft>
              <a:buSzPts val="1400"/>
              <a:buNone/>
            </a:pPr>
            <a:r>
              <a:rPr lang="en-US" sz="1800">
                <a:solidFill>
                  <a:srgbClr val="44969F"/>
                </a:solidFill>
              </a:rPr>
              <a:t>-  That </a:t>
            </a:r>
            <a:r>
              <a:rPr lang="en-US" sz="1800" u="sng">
                <a:solidFill>
                  <a:srgbClr val="44969F"/>
                </a:solidFill>
              </a:rPr>
              <a:t>Title I parents have the right, by law, to be involved in the development/revision of the School-Parent Compact</a:t>
            </a:r>
            <a:endParaRPr sz="1800"/>
          </a:p>
          <a:p>
            <a:pPr marL="0" lvl="0" indent="0" algn="l" rtl="0">
              <a:lnSpc>
                <a:spcPct val="100000"/>
              </a:lnSpc>
              <a:spcBef>
                <a:spcPts val="0"/>
              </a:spcBef>
              <a:spcAft>
                <a:spcPts val="0"/>
              </a:spcAft>
              <a:buSzPts val="1800"/>
              <a:buFont typeface="Arial"/>
              <a:buChar char="-"/>
            </a:pPr>
            <a:r>
              <a:rPr lang="en-US" sz="1800"/>
              <a:t>  The timeline for the compact’s development/review/revision.</a:t>
            </a:r>
            <a:endParaRPr/>
          </a:p>
          <a:p>
            <a:pPr marL="0" lvl="0" indent="0" algn="l" rtl="0">
              <a:lnSpc>
                <a:spcPct val="100000"/>
              </a:lnSpc>
              <a:spcBef>
                <a:spcPts val="0"/>
              </a:spcBef>
              <a:spcAft>
                <a:spcPts val="0"/>
              </a:spcAft>
              <a:buSzPts val="1800"/>
              <a:buFont typeface="Arial"/>
              <a:buChar char="-"/>
            </a:pPr>
            <a:r>
              <a:rPr lang="en-US" sz="1800"/>
              <a:t>  Clearly state the process that is in place for </a:t>
            </a:r>
            <a:r>
              <a:rPr lang="en-US" sz="1800" u="sng"/>
              <a:t>all</a:t>
            </a:r>
            <a:r>
              <a:rPr lang="en-US" sz="1800"/>
              <a:t> Title I parents to have the opportunity  for input on the compact.</a:t>
            </a:r>
            <a:endParaRPr/>
          </a:p>
          <a:p>
            <a:pPr marL="0" lvl="0" indent="116472"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400"/>
              <a:buNone/>
            </a:pPr>
            <a:r>
              <a:rPr lang="en-US" sz="1800" u="sng"/>
              <a:t>Important</a:t>
            </a:r>
            <a:r>
              <a:rPr lang="en-US" sz="1800"/>
              <a:t>:  Parents should leave the meeting being able to answer the following question:  </a:t>
            </a:r>
            <a:r>
              <a:rPr lang="en-US" sz="1800" b="1"/>
              <a:t>What is the School-Parent Compact, and do you know how you can be involved in developing or revising the compact?  </a:t>
            </a:r>
            <a:r>
              <a:rPr lang="en-US" sz="1800"/>
              <a:t>(Parents should be able to discuss the process that is in place for their involvement in the development/revision of the School-Parent Compact.)</a:t>
            </a:r>
            <a:endParaRPr sz="1800" b="1" u="sng"/>
          </a:p>
          <a:p>
            <a:pPr marL="0" lvl="0" indent="0" algn="l" rtl="0">
              <a:lnSpc>
                <a:spcPct val="100000"/>
              </a:lnSpc>
              <a:spcBef>
                <a:spcPts val="0"/>
              </a:spcBef>
              <a:spcAft>
                <a:spcPts val="0"/>
              </a:spcAft>
              <a:buSzPts val="1400"/>
              <a:buNone/>
            </a:pPr>
            <a:endParaRPr sz="1800"/>
          </a:p>
          <a:p>
            <a:pPr marL="0" lvl="0" indent="116472" algn="l" rtl="0">
              <a:lnSpc>
                <a:spcPct val="100000"/>
              </a:lnSpc>
              <a:spcBef>
                <a:spcPts val="0"/>
              </a:spcBef>
              <a:spcAft>
                <a:spcPts val="0"/>
              </a:spcAft>
              <a:buSzPts val="1800"/>
              <a:buNone/>
            </a:pPr>
            <a:endParaRPr sz="1800"/>
          </a:p>
          <a:p>
            <a:pPr marL="0" lvl="0" indent="116472" algn="l" rtl="0">
              <a:lnSpc>
                <a:spcPct val="100000"/>
              </a:lnSpc>
              <a:spcBef>
                <a:spcPts val="0"/>
              </a:spcBef>
              <a:spcAft>
                <a:spcPts val="0"/>
              </a:spcAft>
              <a:buSzPts val="1800"/>
              <a:buNone/>
            </a:pPr>
            <a:endParaRPr sz="1800"/>
          </a:p>
        </p:txBody>
      </p:sp>
      <p:sp>
        <p:nvSpPr>
          <p:cNvPr id="187" name="Google Shape;187;p2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193" name="Google Shape;193;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2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sz="1800"/>
          </a:p>
        </p:txBody>
      </p:sp>
      <p:sp>
        <p:nvSpPr>
          <p:cNvPr id="200" name="Google Shape;200;p2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06" name="Google Shape;206;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12" name="Google Shape;21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18" name="Google Shape;218;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Discuss:</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800"/>
              <a:buFont typeface="Arial"/>
              <a:buChar char="-"/>
            </a:pPr>
            <a:r>
              <a:rPr lang="en-US" sz="1800"/>
              <a:t>  Explain that </a:t>
            </a:r>
            <a:r>
              <a:rPr lang="en-US" sz="1800" u="sng"/>
              <a:t>as Title I parents, they have the right, by law, to request the qualifications of their child’s teachers</a:t>
            </a:r>
            <a:r>
              <a:rPr lang="en-US" sz="1800"/>
              <a:t>.</a:t>
            </a:r>
            <a:endParaRPr/>
          </a:p>
          <a:p>
            <a:pPr marL="0" lvl="0" indent="0" algn="l" rtl="0">
              <a:lnSpc>
                <a:spcPct val="100000"/>
              </a:lnSpc>
              <a:spcBef>
                <a:spcPts val="0"/>
              </a:spcBef>
              <a:spcAft>
                <a:spcPts val="0"/>
              </a:spcAft>
              <a:buSzPts val="1800"/>
              <a:buFont typeface="Arial"/>
              <a:buChar char="-"/>
            </a:pPr>
            <a:r>
              <a:rPr lang="en-US" sz="1800"/>
              <a:t>  Explain the process/simple procedure for parents to make this request</a:t>
            </a:r>
            <a:endParaRPr/>
          </a:p>
          <a:p>
            <a:pPr marL="0" lvl="0" indent="0" algn="l" rtl="0">
              <a:lnSpc>
                <a:spcPct val="100000"/>
              </a:lnSpc>
              <a:spcBef>
                <a:spcPts val="0"/>
              </a:spcBef>
              <a:spcAft>
                <a:spcPts val="0"/>
              </a:spcAft>
              <a:buSzPts val="1800"/>
              <a:buFont typeface="Arial"/>
              <a:buChar char="-"/>
            </a:pPr>
            <a:r>
              <a:rPr lang="en-US" sz="1800"/>
              <a:t>  Have extra copies of the request form available for all parents in attendance.  </a:t>
            </a:r>
            <a:endParaRPr/>
          </a:p>
          <a:p>
            <a:pPr marL="0" lvl="0" indent="0" algn="l" rtl="0">
              <a:lnSpc>
                <a:spcPct val="100000"/>
              </a:lnSpc>
              <a:spcBef>
                <a:spcPts val="0"/>
              </a:spcBef>
              <a:spcAft>
                <a:spcPts val="0"/>
              </a:spcAft>
              <a:buSzPts val="1800"/>
              <a:buFont typeface="Arial"/>
              <a:buChar char="-"/>
            </a:pPr>
            <a:r>
              <a:rPr lang="en-US" sz="1800"/>
              <a:t>  Give them a contact person in case they have any questions.</a:t>
            </a:r>
            <a:endParaRPr/>
          </a:p>
          <a:p>
            <a:pPr marL="0" lvl="0" indent="116472"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800"/>
              <a:buFont typeface="Arial"/>
              <a:buChar char="-"/>
            </a:pPr>
            <a:r>
              <a:rPr lang="en-US" sz="1800"/>
              <a:t>  </a:t>
            </a:r>
            <a:r>
              <a:rPr lang="en-US" sz="1800" u="sng"/>
              <a:t>Important</a:t>
            </a:r>
            <a:r>
              <a:rPr lang="en-US" sz="1800"/>
              <a:t>:  Parents should leave the meeting being able to answer the following question:  </a:t>
            </a:r>
            <a:r>
              <a:rPr lang="en-US" sz="1800" b="1"/>
              <a:t>Do you know the process for requesting the qualifications of your child’s teachers?  </a:t>
            </a:r>
            <a:r>
              <a:rPr lang="en-US" sz="1800"/>
              <a:t>(Parents should be able to discuss the process that is in place for requesting teacher qualifications.)</a:t>
            </a:r>
            <a:endParaRPr sz="1800" b="1" u="sng"/>
          </a:p>
          <a:p>
            <a:pPr marL="0" lvl="0" indent="0" algn="l" rtl="0">
              <a:lnSpc>
                <a:spcPct val="100000"/>
              </a:lnSpc>
              <a:spcBef>
                <a:spcPts val="0"/>
              </a:spcBef>
              <a:spcAft>
                <a:spcPts val="0"/>
              </a:spcAft>
              <a:buSzPts val="1400"/>
              <a:buNone/>
            </a:pPr>
            <a:endParaRPr sz="1800"/>
          </a:p>
        </p:txBody>
      </p:sp>
      <p:sp>
        <p:nvSpPr>
          <p:cNvPr id="225" name="Google Shape;225;p2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sz="1800"/>
          </a:p>
        </p:txBody>
      </p:sp>
      <p:sp>
        <p:nvSpPr>
          <p:cNvPr id="59" name="Google Shape;59;p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31" name="Google Shape;231;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3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Discuss:</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800"/>
              <a:buFont typeface="Arial"/>
              <a:buChar char="-"/>
            </a:pPr>
            <a:r>
              <a:rPr lang="en-US" sz="1800"/>
              <a:t>  Tell parents the number of teachers in the school who are currently Highly Qualified and the number not Highly Qualified.</a:t>
            </a:r>
            <a:endParaRPr/>
          </a:p>
          <a:p>
            <a:pPr marL="0" lvl="0" indent="116472"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800"/>
              <a:buFont typeface="Arial"/>
              <a:buChar char="-"/>
            </a:pPr>
            <a:r>
              <a:rPr lang="en-US" sz="1800"/>
              <a:t>  Explain the </a:t>
            </a:r>
            <a:r>
              <a:rPr lang="en-US" sz="1800" u="sng"/>
              <a:t>NCLB requirement that Title I parents must be notified if their child has been assigned to or taught for four or more consecutive weeks by a teacher who is not Highly Qualified.</a:t>
            </a:r>
            <a:r>
              <a:rPr lang="en-US" sz="1800"/>
              <a:t>  </a:t>
            </a:r>
            <a:endParaRPr/>
          </a:p>
          <a:p>
            <a:pPr marL="0" lvl="0" indent="116472"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800"/>
              <a:buFont typeface="Arial"/>
              <a:buChar char="-"/>
            </a:pPr>
            <a:r>
              <a:rPr lang="en-US" sz="1800"/>
              <a:t>  Clearly state the process that is in place for notifying parents.</a:t>
            </a:r>
            <a:endParaRPr/>
          </a:p>
          <a:p>
            <a:pPr marL="0" lvl="0" indent="116472"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400"/>
              <a:buNone/>
            </a:pPr>
            <a:r>
              <a:rPr lang="en-US" sz="1800" u="sng"/>
              <a:t>Important</a:t>
            </a:r>
            <a:r>
              <a:rPr lang="en-US" sz="1800"/>
              <a:t>:  Parents should leave the meeting being able to answer the following question:  </a:t>
            </a:r>
            <a:r>
              <a:rPr lang="en-US" sz="1800" b="1"/>
              <a:t>How will you be notified if your child’s teacher is not Highly Qualified?  </a:t>
            </a:r>
            <a:r>
              <a:rPr lang="en-US" sz="1800"/>
              <a:t>(Parents should be able to discuss the process that is in place for notifying parents if there child is assigned to or taught for four or more consecutive weeks by a teacher who is not Highly Qualified.)  </a:t>
            </a:r>
            <a:endParaRPr sz="1800" u="sng"/>
          </a:p>
        </p:txBody>
      </p:sp>
      <p:sp>
        <p:nvSpPr>
          <p:cNvPr id="238" name="Google Shape;238;p3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44" name="Google Shape;244;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50" name="Google Shape;250;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56" name="Google Shape;256;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62" name="Google Shape;262;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68" name="Google Shape;268;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4" name="Google Shape;274;p3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75" name="Google Shape;275;p37:notes"/>
          <p:cNvSpPr txBox="1">
            <a:spLocks noGrp="1"/>
          </p:cNvSpPr>
          <p:nvPr>
            <p:ph type="sldNum" idx="12"/>
          </p:nvPr>
        </p:nvSpPr>
        <p:spPr>
          <a:xfrm>
            <a:off x="3970938" y="8829967"/>
            <a:ext cx="3037840" cy="464820"/>
          </a:xfrm>
          <a:prstGeom prst="rect">
            <a:avLst/>
          </a:prstGeom>
          <a:noFill/>
          <a:ln>
            <a:noFill/>
          </a:ln>
        </p:spPr>
        <p:txBody>
          <a:bodyPr spcFirstLastPara="1" wrap="square" lIns="93150" tIns="93150" rIns="93150" bIns="93150" anchor="b" anchorCtr="0">
            <a:noAutofit/>
          </a:bodyPr>
          <a:lstStyle/>
          <a:p>
            <a:pPr marL="0" lvl="0" indent="0" algn="r"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0" lvl="2"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endParaRPr/>
          </a:p>
          <a:p>
            <a:pPr marL="0" lvl="4" indent="0" algn="l" rtl="0">
              <a:lnSpc>
                <a:spcPct val="100000"/>
              </a:lnSpc>
              <a:spcBef>
                <a:spcPts val="0"/>
              </a:spcBef>
              <a:spcAft>
                <a:spcPts val="0"/>
              </a:spcAft>
              <a:buSzPts val="1400"/>
              <a:buNone/>
            </a:pPr>
            <a:endParaRPr/>
          </a:p>
          <a:p>
            <a:pPr marL="0" lvl="5" indent="0" algn="l" rtl="0">
              <a:lnSpc>
                <a:spcPct val="100000"/>
              </a:lnSpc>
              <a:spcBef>
                <a:spcPts val="0"/>
              </a:spcBef>
              <a:spcAft>
                <a:spcPts val="0"/>
              </a:spcAft>
              <a:buSzPts val="1400"/>
              <a:buNone/>
            </a:pPr>
            <a:endParaRPr/>
          </a:p>
          <a:p>
            <a:pPr marL="0" lvl="6" indent="0" algn="l" rtl="0">
              <a:lnSpc>
                <a:spcPct val="100000"/>
              </a:lnSpc>
              <a:spcBef>
                <a:spcPts val="0"/>
              </a:spcBef>
              <a:spcAft>
                <a:spcPts val="0"/>
              </a:spcAft>
              <a:buSzPts val="1400"/>
              <a:buNone/>
            </a:pPr>
            <a:endParaRPr/>
          </a:p>
          <a:p>
            <a:pPr marL="0" lvl="7" indent="0" algn="l" rtl="0">
              <a:lnSpc>
                <a:spcPct val="100000"/>
              </a:lnSpc>
              <a:spcBef>
                <a:spcPts val="0"/>
              </a:spcBef>
              <a:spcAft>
                <a:spcPts val="0"/>
              </a:spcAft>
              <a:buSzPts val="1400"/>
              <a:buNone/>
            </a:pPr>
            <a:endParaRPr/>
          </a:p>
          <a:p>
            <a:pPr marL="0" lvl="8"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81" name="Google Shape;281;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7" name="Google Shape;287;p3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88" name="Google Shape;288;p39:notes"/>
          <p:cNvSpPr txBox="1">
            <a:spLocks noGrp="1"/>
          </p:cNvSpPr>
          <p:nvPr>
            <p:ph type="sldNum" idx="12"/>
          </p:nvPr>
        </p:nvSpPr>
        <p:spPr>
          <a:xfrm>
            <a:off x="3970938" y="8829967"/>
            <a:ext cx="3037840" cy="464820"/>
          </a:xfrm>
          <a:prstGeom prst="rect">
            <a:avLst/>
          </a:prstGeom>
          <a:noFill/>
          <a:ln>
            <a:noFill/>
          </a:ln>
        </p:spPr>
        <p:txBody>
          <a:bodyPr spcFirstLastPara="1" wrap="square" lIns="93150" tIns="93150" rIns="93150" bIns="93150" anchor="b" anchorCtr="0">
            <a:noAutofit/>
          </a:bodyPr>
          <a:lstStyle/>
          <a:p>
            <a:pPr marL="0" lvl="0" indent="0" algn="r"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0" lvl="2"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endParaRPr/>
          </a:p>
          <a:p>
            <a:pPr marL="0" lvl="4" indent="0" algn="l" rtl="0">
              <a:lnSpc>
                <a:spcPct val="100000"/>
              </a:lnSpc>
              <a:spcBef>
                <a:spcPts val="0"/>
              </a:spcBef>
              <a:spcAft>
                <a:spcPts val="0"/>
              </a:spcAft>
              <a:buSzPts val="1400"/>
              <a:buNone/>
            </a:pPr>
            <a:endParaRPr/>
          </a:p>
          <a:p>
            <a:pPr marL="0" lvl="5" indent="0" algn="l" rtl="0">
              <a:lnSpc>
                <a:spcPct val="100000"/>
              </a:lnSpc>
              <a:spcBef>
                <a:spcPts val="0"/>
              </a:spcBef>
              <a:spcAft>
                <a:spcPts val="0"/>
              </a:spcAft>
              <a:buSzPts val="1400"/>
              <a:buNone/>
            </a:pPr>
            <a:endParaRPr/>
          </a:p>
          <a:p>
            <a:pPr marL="0" lvl="6" indent="0" algn="l" rtl="0">
              <a:lnSpc>
                <a:spcPct val="100000"/>
              </a:lnSpc>
              <a:spcBef>
                <a:spcPts val="0"/>
              </a:spcBef>
              <a:spcAft>
                <a:spcPts val="0"/>
              </a:spcAft>
              <a:buSzPts val="1400"/>
              <a:buNone/>
            </a:pPr>
            <a:endParaRPr/>
          </a:p>
          <a:p>
            <a:pPr marL="0" lvl="7" indent="0" algn="l" rtl="0">
              <a:lnSpc>
                <a:spcPct val="100000"/>
              </a:lnSpc>
              <a:spcBef>
                <a:spcPts val="0"/>
              </a:spcBef>
              <a:spcAft>
                <a:spcPts val="0"/>
              </a:spcAft>
              <a:buSzPts val="1400"/>
              <a:buNone/>
            </a:pPr>
            <a:endParaRPr/>
          </a:p>
          <a:p>
            <a:pPr marL="0" lvl="8"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65" name="Google Shape;6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294" name="Google Shape;294;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00" name="Google Shape;300;p4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01" name="Google Shape;301;p41:notes"/>
          <p:cNvSpPr txBox="1">
            <a:spLocks noGrp="1"/>
          </p:cNvSpPr>
          <p:nvPr>
            <p:ph type="sldNum" idx="12"/>
          </p:nvPr>
        </p:nvSpPr>
        <p:spPr>
          <a:xfrm>
            <a:off x="3970938" y="8829967"/>
            <a:ext cx="3037840" cy="464820"/>
          </a:xfrm>
          <a:prstGeom prst="rect">
            <a:avLst/>
          </a:prstGeom>
          <a:noFill/>
          <a:ln>
            <a:noFill/>
          </a:ln>
        </p:spPr>
        <p:txBody>
          <a:bodyPr spcFirstLastPara="1" wrap="square" lIns="93150" tIns="93150" rIns="93150" bIns="93150" anchor="b" anchorCtr="0">
            <a:noAutofit/>
          </a:bodyPr>
          <a:lstStyle/>
          <a:p>
            <a:pPr marL="0" lvl="0" indent="0" algn="r"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0" lvl="2"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endParaRPr/>
          </a:p>
          <a:p>
            <a:pPr marL="0" lvl="4" indent="0" algn="l" rtl="0">
              <a:lnSpc>
                <a:spcPct val="100000"/>
              </a:lnSpc>
              <a:spcBef>
                <a:spcPts val="0"/>
              </a:spcBef>
              <a:spcAft>
                <a:spcPts val="0"/>
              </a:spcAft>
              <a:buSzPts val="1400"/>
              <a:buNone/>
            </a:pPr>
            <a:endParaRPr/>
          </a:p>
          <a:p>
            <a:pPr marL="0" lvl="5" indent="0" algn="l" rtl="0">
              <a:lnSpc>
                <a:spcPct val="100000"/>
              </a:lnSpc>
              <a:spcBef>
                <a:spcPts val="0"/>
              </a:spcBef>
              <a:spcAft>
                <a:spcPts val="0"/>
              </a:spcAft>
              <a:buSzPts val="1400"/>
              <a:buNone/>
            </a:pPr>
            <a:endParaRPr/>
          </a:p>
          <a:p>
            <a:pPr marL="0" lvl="6" indent="0" algn="l" rtl="0">
              <a:lnSpc>
                <a:spcPct val="100000"/>
              </a:lnSpc>
              <a:spcBef>
                <a:spcPts val="0"/>
              </a:spcBef>
              <a:spcAft>
                <a:spcPts val="0"/>
              </a:spcAft>
              <a:buSzPts val="1400"/>
              <a:buNone/>
            </a:pPr>
            <a:endParaRPr/>
          </a:p>
          <a:p>
            <a:pPr marL="0" lvl="7" indent="0" algn="l" rtl="0">
              <a:lnSpc>
                <a:spcPct val="100000"/>
              </a:lnSpc>
              <a:spcBef>
                <a:spcPts val="0"/>
              </a:spcBef>
              <a:spcAft>
                <a:spcPts val="0"/>
              </a:spcAft>
              <a:buSzPts val="1400"/>
              <a:buNone/>
            </a:pPr>
            <a:endParaRPr/>
          </a:p>
          <a:p>
            <a:pPr marL="0" lvl="8"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07" name="Google Shape;307;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13" name="Google Shape;313;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19" name="Google Shape;319;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5" name="Google Shape;325;p4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26" name="Google Shape;326;p45:notes"/>
          <p:cNvSpPr txBox="1">
            <a:spLocks noGrp="1"/>
          </p:cNvSpPr>
          <p:nvPr>
            <p:ph type="sldNum" idx="12"/>
          </p:nvPr>
        </p:nvSpPr>
        <p:spPr>
          <a:xfrm>
            <a:off x="3970938" y="8829967"/>
            <a:ext cx="3037840" cy="464820"/>
          </a:xfrm>
          <a:prstGeom prst="rect">
            <a:avLst/>
          </a:prstGeom>
          <a:noFill/>
          <a:ln>
            <a:noFill/>
          </a:ln>
        </p:spPr>
        <p:txBody>
          <a:bodyPr spcFirstLastPara="1" wrap="square" lIns="93150" tIns="93150" rIns="93150" bIns="93150" anchor="b" anchorCtr="0">
            <a:noAutofit/>
          </a:bodyPr>
          <a:lstStyle/>
          <a:p>
            <a:pPr marL="0" lvl="0" indent="0" algn="r"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0" lvl="2"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endParaRPr/>
          </a:p>
          <a:p>
            <a:pPr marL="0" lvl="4" indent="0" algn="l" rtl="0">
              <a:lnSpc>
                <a:spcPct val="100000"/>
              </a:lnSpc>
              <a:spcBef>
                <a:spcPts val="0"/>
              </a:spcBef>
              <a:spcAft>
                <a:spcPts val="0"/>
              </a:spcAft>
              <a:buSzPts val="1400"/>
              <a:buNone/>
            </a:pPr>
            <a:endParaRPr/>
          </a:p>
          <a:p>
            <a:pPr marL="0" lvl="5" indent="0" algn="l" rtl="0">
              <a:lnSpc>
                <a:spcPct val="100000"/>
              </a:lnSpc>
              <a:spcBef>
                <a:spcPts val="0"/>
              </a:spcBef>
              <a:spcAft>
                <a:spcPts val="0"/>
              </a:spcAft>
              <a:buSzPts val="1400"/>
              <a:buNone/>
            </a:pPr>
            <a:endParaRPr/>
          </a:p>
          <a:p>
            <a:pPr marL="0" lvl="6" indent="0" algn="l" rtl="0">
              <a:lnSpc>
                <a:spcPct val="100000"/>
              </a:lnSpc>
              <a:spcBef>
                <a:spcPts val="0"/>
              </a:spcBef>
              <a:spcAft>
                <a:spcPts val="0"/>
              </a:spcAft>
              <a:buSzPts val="1400"/>
              <a:buNone/>
            </a:pPr>
            <a:endParaRPr/>
          </a:p>
          <a:p>
            <a:pPr marL="0" lvl="7" indent="0" algn="l" rtl="0">
              <a:lnSpc>
                <a:spcPct val="100000"/>
              </a:lnSpc>
              <a:spcBef>
                <a:spcPts val="0"/>
              </a:spcBef>
              <a:spcAft>
                <a:spcPts val="0"/>
              </a:spcAft>
              <a:buSzPts val="1400"/>
              <a:buNone/>
            </a:pPr>
            <a:endParaRPr/>
          </a:p>
          <a:p>
            <a:pPr marL="0" lvl="8"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32" name="Google Shape;332;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47: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800" b="0" i="0" u="none" strike="noStrike" cap="none">
              <a:latin typeface="Arial"/>
              <a:ea typeface="Arial"/>
              <a:cs typeface="Arial"/>
              <a:sym typeface="Arial"/>
            </a:endParaRPr>
          </a:p>
        </p:txBody>
      </p:sp>
      <p:sp>
        <p:nvSpPr>
          <p:cNvPr id="339" name="Google Shape;339;p47:notes"/>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400"/>
              <a:buNone/>
            </a:pPr>
            <a:r>
              <a:rPr lang="en-US"/>
              <a:t> </a:t>
            </a:r>
            <a:endParaRPr sz="1200" b="0" i="0" u="none" strike="noStrike" cap="none">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46" name="Google Shape;346;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53" name="Google Shape;353;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 name="Google Shape;71;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Discuss:</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800"/>
              <a:buFont typeface="Arial"/>
              <a:buChar char="-"/>
            </a:pPr>
            <a:r>
              <a:rPr lang="en-US" sz="1800"/>
              <a:t>  How you want them to walk away from the meeting with 10 key questions answered about Title I and Parental Involvement.  (The 10 questions continue onto the next slide.) </a:t>
            </a:r>
            <a:endParaRPr/>
          </a:p>
          <a:p>
            <a:pPr marL="0" lvl="0" indent="0" algn="l" rtl="0">
              <a:lnSpc>
                <a:spcPct val="100000"/>
              </a:lnSpc>
              <a:spcBef>
                <a:spcPts val="0"/>
              </a:spcBef>
              <a:spcAft>
                <a:spcPts val="0"/>
              </a:spcAft>
              <a:buSzPts val="1400"/>
              <a:buNone/>
            </a:pPr>
            <a:endParaRPr sz="1800"/>
          </a:p>
        </p:txBody>
      </p:sp>
      <p:sp>
        <p:nvSpPr>
          <p:cNvPr id="72" name="Google Shape;72;p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360" name="Google Shape;360;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78" name="Google Shape;7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4" name="Google Shape;84;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85" name="Google Shape;85;p7:notes"/>
          <p:cNvSpPr txBox="1">
            <a:spLocks noGrp="1"/>
          </p:cNvSpPr>
          <p:nvPr>
            <p:ph type="sldNum" idx="12"/>
          </p:nvPr>
        </p:nvSpPr>
        <p:spPr>
          <a:xfrm>
            <a:off x="3970938" y="8829967"/>
            <a:ext cx="3037840" cy="464820"/>
          </a:xfrm>
          <a:prstGeom prst="rect">
            <a:avLst/>
          </a:prstGeom>
          <a:noFill/>
          <a:ln>
            <a:noFill/>
          </a:ln>
        </p:spPr>
        <p:txBody>
          <a:bodyPr spcFirstLastPara="1" wrap="square" lIns="93150" tIns="93150" rIns="93150" bIns="93150" anchor="b" anchorCtr="0">
            <a:noAutofit/>
          </a:bodyPr>
          <a:lstStyle/>
          <a:p>
            <a:pPr marL="0" lvl="0" indent="0" algn="r"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0" lvl="2"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endParaRPr/>
          </a:p>
          <a:p>
            <a:pPr marL="0" lvl="4" indent="0" algn="l" rtl="0">
              <a:lnSpc>
                <a:spcPct val="100000"/>
              </a:lnSpc>
              <a:spcBef>
                <a:spcPts val="0"/>
              </a:spcBef>
              <a:spcAft>
                <a:spcPts val="0"/>
              </a:spcAft>
              <a:buSzPts val="1400"/>
              <a:buNone/>
            </a:pPr>
            <a:endParaRPr/>
          </a:p>
          <a:p>
            <a:pPr marL="0" lvl="5" indent="0" algn="l" rtl="0">
              <a:lnSpc>
                <a:spcPct val="100000"/>
              </a:lnSpc>
              <a:spcBef>
                <a:spcPts val="0"/>
              </a:spcBef>
              <a:spcAft>
                <a:spcPts val="0"/>
              </a:spcAft>
              <a:buSzPts val="1400"/>
              <a:buNone/>
            </a:pPr>
            <a:endParaRPr/>
          </a:p>
          <a:p>
            <a:pPr marL="0" lvl="6" indent="0" algn="l" rtl="0">
              <a:lnSpc>
                <a:spcPct val="100000"/>
              </a:lnSpc>
              <a:spcBef>
                <a:spcPts val="0"/>
              </a:spcBef>
              <a:spcAft>
                <a:spcPts val="0"/>
              </a:spcAft>
              <a:buSzPts val="1400"/>
              <a:buNone/>
            </a:pPr>
            <a:endParaRPr/>
          </a:p>
          <a:p>
            <a:pPr marL="0" lvl="7" indent="0" algn="l" rtl="0">
              <a:lnSpc>
                <a:spcPct val="100000"/>
              </a:lnSpc>
              <a:spcBef>
                <a:spcPts val="0"/>
              </a:spcBef>
              <a:spcAft>
                <a:spcPts val="0"/>
              </a:spcAft>
              <a:buSzPts val="1400"/>
              <a:buNone/>
            </a:pPr>
            <a:endParaRPr/>
          </a:p>
          <a:p>
            <a:pPr marL="0" lvl="8"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SzPts val="1400"/>
              <a:buNone/>
            </a:pPr>
            <a:endParaRPr/>
          </a:p>
        </p:txBody>
      </p:sp>
      <p:sp>
        <p:nvSpPr>
          <p:cNvPr id="91" name="Google Shape;9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800"/>
              <a:t>Discuss:	</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800"/>
              <a:buFont typeface="Arial"/>
              <a:buChar char="-"/>
            </a:pPr>
            <a:r>
              <a:rPr lang="en-US" sz="1800"/>
              <a:t>  How being in a Title I school means more money to help students who are struggling in school</a:t>
            </a:r>
            <a:endParaRPr/>
          </a:p>
          <a:p>
            <a:pPr marL="0" lvl="0" indent="0" algn="l" rtl="0">
              <a:lnSpc>
                <a:spcPct val="100000"/>
              </a:lnSpc>
              <a:spcBef>
                <a:spcPts val="0"/>
              </a:spcBef>
              <a:spcAft>
                <a:spcPts val="0"/>
              </a:spcAft>
              <a:buSzPts val="1400"/>
              <a:buNone/>
            </a:pPr>
            <a:r>
              <a:rPr lang="en-US" sz="1800"/>
              <a:t>-  Give examples of how Title I monies will be used to assist students at the school.</a:t>
            </a:r>
            <a:endParaRPr/>
          </a:p>
          <a:p>
            <a:pPr marL="0" lvl="0" indent="0" algn="l" rtl="0">
              <a:lnSpc>
                <a:spcPct val="100000"/>
              </a:lnSpc>
              <a:spcBef>
                <a:spcPts val="0"/>
              </a:spcBef>
              <a:spcAft>
                <a:spcPts val="0"/>
              </a:spcAft>
              <a:buSzPts val="1800"/>
              <a:buFont typeface="Arial"/>
              <a:buChar char="-"/>
            </a:pPr>
            <a:r>
              <a:rPr lang="en-US" sz="1800"/>
              <a:t>  Give examples of how Title I monies will be used to assist parents.</a:t>
            </a:r>
            <a:endParaRPr/>
          </a:p>
          <a:p>
            <a:pPr marL="0" lvl="0" indent="0" algn="l" rtl="0">
              <a:lnSpc>
                <a:spcPct val="100000"/>
              </a:lnSpc>
              <a:spcBef>
                <a:spcPts val="0"/>
              </a:spcBef>
              <a:spcAft>
                <a:spcPts val="0"/>
              </a:spcAft>
              <a:buSzPts val="1800"/>
              <a:buFont typeface="Arial"/>
              <a:buChar char="-"/>
            </a:pPr>
            <a:r>
              <a:rPr lang="en-US" sz="1800"/>
              <a:t>  (Consider giving demonstrations of programs used or allow parents to visit work stations and experience what the student experiences.)  </a:t>
            </a:r>
            <a:endParaRPr/>
          </a:p>
          <a:p>
            <a:pPr marL="0" lvl="0" indent="0" algn="l" rtl="0">
              <a:lnSpc>
                <a:spcPct val="100000"/>
              </a:lnSpc>
              <a:spcBef>
                <a:spcPts val="0"/>
              </a:spcBef>
              <a:spcAft>
                <a:spcPts val="0"/>
              </a:spcAft>
              <a:buSzPts val="1400"/>
              <a:buNone/>
            </a:pPr>
            <a:r>
              <a:rPr lang="en-US" sz="1800"/>
              <a:t>-  Explain that </a:t>
            </a:r>
            <a:r>
              <a:rPr lang="en-US" sz="1800" u="sng"/>
              <a:t>a big part of Title I means parents’ rights, by law, to be involved in decisions made at the school level and at the LEA level</a:t>
            </a:r>
            <a:r>
              <a:rPr lang="en-US" sz="1800"/>
              <a:t>. (This will be discussed throughout the meeting.)</a:t>
            </a:r>
            <a:endParaRPr/>
          </a:p>
          <a:p>
            <a:pPr marL="0" lvl="0" indent="0" algn="l" rtl="0">
              <a:lnSpc>
                <a:spcPct val="100000"/>
              </a:lnSpc>
              <a:spcBef>
                <a:spcPts val="0"/>
              </a:spcBef>
              <a:spcAft>
                <a:spcPts val="0"/>
              </a:spcAft>
              <a:buSzPts val="1400"/>
              <a:buNone/>
            </a:pPr>
            <a:r>
              <a:rPr lang="en-US" sz="1800"/>
              <a:t>	</a:t>
            </a:r>
            <a:endParaRPr/>
          </a:p>
          <a:p>
            <a:pPr marL="0" lvl="0" indent="0" algn="l" rtl="0">
              <a:lnSpc>
                <a:spcPct val="100000"/>
              </a:lnSpc>
              <a:spcBef>
                <a:spcPts val="0"/>
              </a:spcBef>
              <a:spcAft>
                <a:spcPts val="0"/>
              </a:spcAft>
              <a:buSzPts val="1400"/>
              <a:buNone/>
            </a:pPr>
            <a:r>
              <a:rPr lang="en-US" sz="1800">
                <a:solidFill>
                  <a:srgbClr val="44969F"/>
                </a:solidFill>
              </a:rPr>
              <a:t>Important:  Parents should leave the meeting being able to answer the following question:  </a:t>
            </a:r>
            <a:r>
              <a:rPr lang="en-US" sz="1800" b="1">
                <a:solidFill>
                  <a:srgbClr val="44969F"/>
                </a:solidFill>
              </a:rPr>
              <a:t>What does it mean to be a Title I school? </a:t>
            </a:r>
            <a:r>
              <a:rPr lang="en-US" sz="1800">
                <a:solidFill>
                  <a:srgbClr val="44969F"/>
                </a:solidFill>
              </a:rPr>
              <a:t>(They should be able to answer the question and give a couple of examples of how Title I funds are being used at their school.)</a:t>
            </a:r>
            <a:endParaRPr sz="1800" b="1">
              <a:solidFill>
                <a:srgbClr val="44969F"/>
              </a:solidFill>
            </a:endParaRPr>
          </a:p>
          <a:p>
            <a:pPr marL="0" lvl="0" indent="0" algn="l" rtl="0">
              <a:lnSpc>
                <a:spcPct val="100000"/>
              </a:lnSpc>
              <a:spcBef>
                <a:spcPts val="0"/>
              </a:spcBef>
              <a:spcAft>
                <a:spcPts val="0"/>
              </a:spcAft>
              <a:buSzPts val="1400"/>
              <a:buNone/>
            </a:pPr>
            <a:r>
              <a:rPr lang="en-US" sz="1800"/>
              <a:t>	</a:t>
            </a:r>
            <a:endParaRPr sz="1800"/>
          </a:p>
        </p:txBody>
      </p:sp>
      <p:sp>
        <p:nvSpPr>
          <p:cNvPr id="98" name="Google Shape;98;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r>
              <a:rPr lang="en-US"/>
              <a:t>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52"/>
          <p:cNvSpPr txBox="1">
            <a:spLocks noGrp="1"/>
          </p:cNvSpPr>
          <p:nvPr>
            <p:ph type="ctrTitle"/>
          </p:nvPr>
        </p:nvSpPr>
        <p:spPr>
          <a:xfrm>
            <a:off x="457200" y="751680"/>
            <a:ext cx="8229600" cy="401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a:endParaRPr/>
          </a:p>
        </p:txBody>
      </p:sp>
      <p:sp>
        <p:nvSpPr>
          <p:cNvPr id="15" name="Google Shape;15;p52"/>
          <p:cNvSpPr txBox="1">
            <a:spLocks noGrp="1"/>
          </p:cNvSpPr>
          <p:nvPr>
            <p:ph type="subTitle" idx="1"/>
          </p:nvPr>
        </p:nvSpPr>
        <p:spPr>
          <a:xfrm>
            <a:off x="457200" y="4955190"/>
            <a:ext cx="8229600" cy="1643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800"/>
              <a:buNone/>
              <a:defRPr sz="4800">
                <a:solidFill>
                  <a:schemeClr val="dk2"/>
                </a:solidFill>
              </a:defRPr>
            </a:lvl1pPr>
            <a:lvl2pPr lvl="1" algn="l">
              <a:lnSpc>
                <a:spcPct val="100000"/>
              </a:lnSpc>
              <a:spcBef>
                <a:spcPts val="0"/>
              </a:spcBef>
              <a:spcAft>
                <a:spcPts val="0"/>
              </a:spcAft>
              <a:buClr>
                <a:schemeClr val="dk2"/>
              </a:buClr>
              <a:buSzPts val="4800"/>
              <a:buNone/>
              <a:defRPr sz="4800">
                <a:solidFill>
                  <a:schemeClr val="dk2"/>
                </a:solidFill>
              </a:defRPr>
            </a:lvl2pPr>
            <a:lvl3pPr lvl="2" algn="l">
              <a:lnSpc>
                <a:spcPct val="100000"/>
              </a:lnSpc>
              <a:spcBef>
                <a:spcPts val="0"/>
              </a:spcBef>
              <a:spcAft>
                <a:spcPts val="0"/>
              </a:spcAft>
              <a:buClr>
                <a:schemeClr val="dk2"/>
              </a:buClr>
              <a:buSzPts val="4800"/>
              <a:buNone/>
              <a:defRPr sz="4800">
                <a:solidFill>
                  <a:schemeClr val="dk2"/>
                </a:solidFill>
              </a:defRPr>
            </a:lvl3pPr>
            <a:lvl4pPr lvl="3" algn="l">
              <a:lnSpc>
                <a:spcPct val="100000"/>
              </a:lnSpc>
              <a:spcBef>
                <a:spcPts val="0"/>
              </a:spcBef>
              <a:spcAft>
                <a:spcPts val="0"/>
              </a:spcAft>
              <a:buClr>
                <a:schemeClr val="dk2"/>
              </a:buClr>
              <a:buSzPts val="4800"/>
              <a:buNone/>
              <a:defRPr sz="4800">
                <a:solidFill>
                  <a:schemeClr val="dk2"/>
                </a:solidFill>
              </a:defRPr>
            </a:lvl4pPr>
            <a:lvl5pPr lvl="4" algn="l">
              <a:lnSpc>
                <a:spcPct val="100000"/>
              </a:lnSpc>
              <a:spcBef>
                <a:spcPts val="0"/>
              </a:spcBef>
              <a:spcAft>
                <a:spcPts val="0"/>
              </a:spcAft>
              <a:buClr>
                <a:schemeClr val="dk2"/>
              </a:buClr>
              <a:buSzPts val="4800"/>
              <a:buNone/>
              <a:defRPr sz="4800">
                <a:solidFill>
                  <a:schemeClr val="dk2"/>
                </a:solidFill>
              </a:defRPr>
            </a:lvl5pPr>
            <a:lvl6pPr lvl="5" algn="l">
              <a:lnSpc>
                <a:spcPct val="100000"/>
              </a:lnSpc>
              <a:spcBef>
                <a:spcPts val="0"/>
              </a:spcBef>
              <a:spcAft>
                <a:spcPts val="0"/>
              </a:spcAft>
              <a:buClr>
                <a:schemeClr val="dk2"/>
              </a:buClr>
              <a:buSzPts val="4800"/>
              <a:buNone/>
              <a:defRPr sz="4800">
                <a:solidFill>
                  <a:schemeClr val="dk2"/>
                </a:solidFill>
              </a:defRPr>
            </a:lvl6pPr>
            <a:lvl7pPr lvl="6" algn="l">
              <a:lnSpc>
                <a:spcPct val="100000"/>
              </a:lnSpc>
              <a:spcBef>
                <a:spcPts val="0"/>
              </a:spcBef>
              <a:spcAft>
                <a:spcPts val="0"/>
              </a:spcAft>
              <a:buClr>
                <a:schemeClr val="dk2"/>
              </a:buClr>
              <a:buSzPts val="4800"/>
              <a:buNone/>
              <a:defRPr sz="4800">
                <a:solidFill>
                  <a:schemeClr val="dk2"/>
                </a:solidFill>
              </a:defRPr>
            </a:lvl7pPr>
            <a:lvl8pPr lvl="7" algn="l">
              <a:lnSpc>
                <a:spcPct val="100000"/>
              </a:lnSpc>
              <a:spcBef>
                <a:spcPts val="0"/>
              </a:spcBef>
              <a:spcAft>
                <a:spcPts val="0"/>
              </a:spcAft>
              <a:buClr>
                <a:schemeClr val="dk2"/>
              </a:buClr>
              <a:buSzPts val="4800"/>
              <a:buNone/>
              <a:defRPr sz="4800">
                <a:solidFill>
                  <a:schemeClr val="dk2"/>
                </a:solidFill>
              </a:defRPr>
            </a:lvl8pPr>
            <a:lvl9pPr lvl="8" algn="l">
              <a:lnSpc>
                <a:spcPct val="100000"/>
              </a:lnSpc>
              <a:spcBef>
                <a:spcPts val="0"/>
              </a:spcBef>
              <a:spcAft>
                <a:spcPts val="0"/>
              </a:spcAft>
              <a:buClr>
                <a:schemeClr val="dk2"/>
              </a:buClr>
              <a:buSzPts val="4800"/>
              <a:buNone/>
              <a:defRPr sz="4800">
                <a:solidFill>
                  <a:schemeClr val="dk2"/>
                </a:solidFill>
              </a:defRPr>
            </a:lvl9pPr>
          </a:lstStyle>
          <a:p>
            <a:endParaRPr/>
          </a:p>
        </p:txBody>
      </p:sp>
      <p:cxnSp>
        <p:nvCxnSpPr>
          <p:cNvPr id="16" name="Google Shape;16;p52"/>
          <p:cNvCxnSpPr/>
          <p:nvPr/>
        </p:nvCxnSpPr>
        <p:spPr>
          <a:xfrm>
            <a:off x="457200" y="548640"/>
            <a:ext cx="8229600" cy="0"/>
          </a:xfrm>
          <a:prstGeom prst="straightConnector1">
            <a:avLst/>
          </a:prstGeom>
          <a:noFill/>
          <a:ln w="57150" cap="flat" cmpd="sng">
            <a:solidFill>
              <a:schemeClr val="accent1"/>
            </a:solidFill>
            <a:prstDash val="solid"/>
            <a:round/>
            <a:headEnd type="none" w="sm" len="sm"/>
            <a:tailEnd type="none" w="sm" len="sm"/>
          </a:ln>
        </p:spPr>
      </p:cxnSp>
      <p:cxnSp>
        <p:nvCxnSpPr>
          <p:cNvPr id="17" name="Google Shape;17;p52"/>
          <p:cNvCxnSpPr/>
          <p:nvPr/>
        </p:nvCxnSpPr>
        <p:spPr>
          <a:xfrm>
            <a:off x="457200" y="4844510"/>
            <a:ext cx="8229600" cy="0"/>
          </a:xfrm>
          <a:prstGeom prst="straightConnector1">
            <a:avLst/>
          </a:prstGeom>
          <a:noFill/>
          <a:ln w="571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cxnSp>
        <p:nvCxnSpPr>
          <p:cNvPr id="19" name="Google Shape;19;p53"/>
          <p:cNvCxnSpPr/>
          <p:nvPr/>
        </p:nvCxnSpPr>
        <p:spPr>
          <a:xfrm>
            <a:off x="457200" y="150852"/>
            <a:ext cx="8229600" cy="0"/>
          </a:xfrm>
          <a:prstGeom prst="straightConnector1">
            <a:avLst/>
          </a:prstGeom>
          <a:noFill/>
          <a:ln w="50800" cap="flat" cmpd="sng">
            <a:solidFill>
              <a:schemeClr val="lt2"/>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solidFill>
                  <a:srgbClr val="DA0002"/>
                </a:solidFill>
              </a:defRPr>
            </a:lvl1pPr>
            <a:lvl2pPr lvl="1" algn="l">
              <a:lnSpc>
                <a:spcPct val="100000"/>
              </a:lnSpc>
              <a:spcBef>
                <a:spcPts val="0"/>
              </a:spcBef>
              <a:spcAft>
                <a:spcPts val="0"/>
              </a:spcAft>
              <a:buSzPts val="3600"/>
              <a:buNone/>
              <a:defRPr>
                <a:solidFill>
                  <a:srgbClr val="DA0002"/>
                </a:solidFill>
              </a:defRPr>
            </a:lvl2pPr>
            <a:lvl3pPr lvl="2" algn="l">
              <a:lnSpc>
                <a:spcPct val="100000"/>
              </a:lnSpc>
              <a:spcBef>
                <a:spcPts val="0"/>
              </a:spcBef>
              <a:spcAft>
                <a:spcPts val="0"/>
              </a:spcAft>
              <a:buSzPts val="3600"/>
              <a:buNone/>
              <a:defRPr>
                <a:solidFill>
                  <a:srgbClr val="DA0002"/>
                </a:solidFill>
              </a:defRPr>
            </a:lvl3pPr>
            <a:lvl4pPr lvl="3" algn="l">
              <a:lnSpc>
                <a:spcPct val="100000"/>
              </a:lnSpc>
              <a:spcBef>
                <a:spcPts val="0"/>
              </a:spcBef>
              <a:spcAft>
                <a:spcPts val="0"/>
              </a:spcAft>
              <a:buSzPts val="3600"/>
              <a:buNone/>
              <a:defRPr>
                <a:solidFill>
                  <a:srgbClr val="DA0002"/>
                </a:solidFill>
              </a:defRPr>
            </a:lvl4pPr>
            <a:lvl5pPr lvl="4" algn="l">
              <a:lnSpc>
                <a:spcPct val="100000"/>
              </a:lnSpc>
              <a:spcBef>
                <a:spcPts val="0"/>
              </a:spcBef>
              <a:spcAft>
                <a:spcPts val="0"/>
              </a:spcAft>
              <a:buSzPts val="3600"/>
              <a:buNone/>
              <a:defRPr>
                <a:solidFill>
                  <a:srgbClr val="DA0002"/>
                </a:solidFill>
              </a:defRPr>
            </a:lvl5pPr>
            <a:lvl6pPr lvl="5" algn="l">
              <a:lnSpc>
                <a:spcPct val="100000"/>
              </a:lnSpc>
              <a:spcBef>
                <a:spcPts val="0"/>
              </a:spcBef>
              <a:spcAft>
                <a:spcPts val="0"/>
              </a:spcAft>
              <a:buSzPts val="3600"/>
              <a:buNone/>
              <a:defRPr>
                <a:solidFill>
                  <a:srgbClr val="DA0002"/>
                </a:solidFill>
              </a:defRPr>
            </a:lvl6pPr>
            <a:lvl7pPr lvl="6" algn="l">
              <a:lnSpc>
                <a:spcPct val="100000"/>
              </a:lnSpc>
              <a:spcBef>
                <a:spcPts val="0"/>
              </a:spcBef>
              <a:spcAft>
                <a:spcPts val="0"/>
              </a:spcAft>
              <a:buSzPts val="3600"/>
              <a:buNone/>
              <a:defRPr>
                <a:solidFill>
                  <a:srgbClr val="DA0002"/>
                </a:solidFill>
              </a:defRPr>
            </a:lvl7pPr>
            <a:lvl8pPr lvl="7" algn="l">
              <a:lnSpc>
                <a:spcPct val="100000"/>
              </a:lnSpc>
              <a:spcBef>
                <a:spcPts val="0"/>
              </a:spcBef>
              <a:spcAft>
                <a:spcPts val="0"/>
              </a:spcAft>
              <a:buSzPts val="3600"/>
              <a:buNone/>
              <a:defRPr>
                <a:solidFill>
                  <a:srgbClr val="DA0002"/>
                </a:solidFill>
              </a:defRPr>
            </a:lvl8pPr>
            <a:lvl9pPr lvl="8" algn="l">
              <a:lnSpc>
                <a:spcPct val="100000"/>
              </a:lnSpc>
              <a:spcBef>
                <a:spcPts val="0"/>
              </a:spcBef>
              <a:spcAft>
                <a:spcPts val="0"/>
              </a:spcAft>
              <a:buSzPts val="3600"/>
              <a:buNone/>
              <a:defRPr>
                <a:solidFill>
                  <a:srgbClr val="DA0002"/>
                </a:solidFill>
              </a:defRPr>
            </a:lvl9pPr>
          </a:lstStyle>
          <a:p>
            <a:endParaRPr/>
          </a:p>
        </p:txBody>
      </p:sp>
      <p:sp>
        <p:nvSpPr>
          <p:cNvPr id="22" name="Google Shape;22;p54"/>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cxnSp>
        <p:nvCxnSpPr>
          <p:cNvPr id="23" name="Google Shape;23;p54"/>
          <p:cNvCxnSpPr/>
          <p:nvPr/>
        </p:nvCxnSpPr>
        <p:spPr>
          <a:xfrm>
            <a:off x="457200" y="1524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solidFill>
                  <a:srgbClr val="DA0002"/>
                </a:solidFill>
              </a:defRPr>
            </a:lvl1pPr>
            <a:lvl2pPr lvl="1" algn="l">
              <a:lnSpc>
                <a:spcPct val="100000"/>
              </a:lnSpc>
              <a:spcBef>
                <a:spcPts val="0"/>
              </a:spcBef>
              <a:spcAft>
                <a:spcPts val="0"/>
              </a:spcAft>
              <a:buSzPts val="3600"/>
              <a:buNone/>
              <a:defRPr>
                <a:solidFill>
                  <a:srgbClr val="DA0002"/>
                </a:solidFill>
              </a:defRPr>
            </a:lvl2pPr>
            <a:lvl3pPr lvl="2" algn="l">
              <a:lnSpc>
                <a:spcPct val="100000"/>
              </a:lnSpc>
              <a:spcBef>
                <a:spcPts val="0"/>
              </a:spcBef>
              <a:spcAft>
                <a:spcPts val="0"/>
              </a:spcAft>
              <a:buSzPts val="3600"/>
              <a:buNone/>
              <a:defRPr>
                <a:solidFill>
                  <a:srgbClr val="DA0002"/>
                </a:solidFill>
              </a:defRPr>
            </a:lvl3pPr>
            <a:lvl4pPr lvl="3" algn="l">
              <a:lnSpc>
                <a:spcPct val="100000"/>
              </a:lnSpc>
              <a:spcBef>
                <a:spcPts val="0"/>
              </a:spcBef>
              <a:spcAft>
                <a:spcPts val="0"/>
              </a:spcAft>
              <a:buSzPts val="3600"/>
              <a:buNone/>
              <a:defRPr>
                <a:solidFill>
                  <a:srgbClr val="DA0002"/>
                </a:solidFill>
              </a:defRPr>
            </a:lvl4pPr>
            <a:lvl5pPr lvl="4" algn="l">
              <a:lnSpc>
                <a:spcPct val="100000"/>
              </a:lnSpc>
              <a:spcBef>
                <a:spcPts val="0"/>
              </a:spcBef>
              <a:spcAft>
                <a:spcPts val="0"/>
              </a:spcAft>
              <a:buSzPts val="3600"/>
              <a:buNone/>
              <a:defRPr>
                <a:solidFill>
                  <a:srgbClr val="DA0002"/>
                </a:solidFill>
              </a:defRPr>
            </a:lvl5pPr>
            <a:lvl6pPr lvl="5" algn="l">
              <a:lnSpc>
                <a:spcPct val="100000"/>
              </a:lnSpc>
              <a:spcBef>
                <a:spcPts val="0"/>
              </a:spcBef>
              <a:spcAft>
                <a:spcPts val="0"/>
              </a:spcAft>
              <a:buSzPts val="3600"/>
              <a:buNone/>
              <a:defRPr>
                <a:solidFill>
                  <a:srgbClr val="DA0002"/>
                </a:solidFill>
              </a:defRPr>
            </a:lvl6pPr>
            <a:lvl7pPr lvl="6" algn="l">
              <a:lnSpc>
                <a:spcPct val="100000"/>
              </a:lnSpc>
              <a:spcBef>
                <a:spcPts val="0"/>
              </a:spcBef>
              <a:spcAft>
                <a:spcPts val="0"/>
              </a:spcAft>
              <a:buSzPts val="3600"/>
              <a:buNone/>
              <a:defRPr>
                <a:solidFill>
                  <a:srgbClr val="DA0002"/>
                </a:solidFill>
              </a:defRPr>
            </a:lvl7pPr>
            <a:lvl8pPr lvl="7" algn="l">
              <a:lnSpc>
                <a:spcPct val="100000"/>
              </a:lnSpc>
              <a:spcBef>
                <a:spcPts val="0"/>
              </a:spcBef>
              <a:spcAft>
                <a:spcPts val="0"/>
              </a:spcAft>
              <a:buSzPts val="3600"/>
              <a:buNone/>
              <a:defRPr>
                <a:solidFill>
                  <a:srgbClr val="DA0002"/>
                </a:solidFill>
              </a:defRPr>
            </a:lvl8pPr>
            <a:lvl9pPr lvl="8" algn="l">
              <a:lnSpc>
                <a:spcPct val="100000"/>
              </a:lnSpc>
              <a:spcBef>
                <a:spcPts val="0"/>
              </a:spcBef>
              <a:spcAft>
                <a:spcPts val="0"/>
              </a:spcAft>
              <a:buSzPts val="3600"/>
              <a:buNone/>
              <a:defRPr>
                <a:solidFill>
                  <a:srgbClr val="DA0002"/>
                </a:solidFill>
              </a:defRPr>
            </a:lvl9pPr>
          </a:lstStyle>
          <a:p>
            <a:endParaRPr/>
          </a:p>
        </p:txBody>
      </p:sp>
      <p:sp>
        <p:nvSpPr>
          <p:cNvPr id="26" name="Google Shape;26;p55"/>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7" name="Google Shape;27;p55"/>
          <p:cNvSpPr txBox="1">
            <a:spLocks noGrp="1"/>
          </p:cNvSpPr>
          <p:nvPr>
            <p:ph type="body" idx="2"/>
          </p:nvPr>
        </p:nvSpPr>
        <p:spPr>
          <a:xfrm>
            <a:off x="4692274" y="1600200"/>
            <a:ext cx="3994500" cy="49677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cxnSp>
        <p:nvCxnSpPr>
          <p:cNvPr id="28" name="Google Shape;28;p55"/>
          <p:cNvCxnSpPr/>
          <p:nvPr/>
        </p:nvCxnSpPr>
        <p:spPr>
          <a:xfrm>
            <a:off x="457200" y="1524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
        <p:cNvGrpSpPr/>
        <p:nvPr/>
      </p:nvGrpSpPr>
      <p:grpSpPr>
        <a:xfrm>
          <a:off x="0" y="0"/>
          <a:ext cx="0" cy="0"/>
          <a:chOff x="0" y="0"/>
          <a:chExt cx="0" cy="0"/>
        </a:xfrm>
      </p:grpSpPr>
      <p:sp>
        <p:nvSpPr>
          <p:cNvPr id="30" name="Google Shape;30;p56"/>
          <p:cNvSpPr txBox="1">
            <a:spLocks noGrp="1"/>
          </p:cNvSpPr>
          <p:nvPr>
            <p:ph type="body" idx="1"/>
          </p:nvPr>
        </p:nvSpPr>
        <p:spPr>
          <a:xfrm>
            <a:off x="457200" y="5875079"/>
            <a:ext cx="8229600" cy="692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800"/>
              <a:buNone/>
              <a:defRPr sz="1800"/>
            </a:lvl1pPr>
          </a:lstStyle>
          <a:p>
            <a:endParaRPr/>
          </a:p>
        </p:txBody>
      </p:sp>
      <p:cxnSp>
        <p:nvCxnSpPr>
          <p:cNvPr id="31" name="Google Shape;31;p56"/>
          <p:cNvCxnSpPr/>
          <p:nvPr/>
        </p:nvCxnSpPr>
        <p:spPr>
          <a:xfrm>
            <a:off x="457200" y="5757014"/>
            <a:ext cx="8229600" cy="0"/>
          </a:xfrm>
          <a:prstGeom prst="straightConnector1">
            <a:avLst/>
          </a:prstGeom>
          <a:noFill/>
          <a:ln w="50800" cap="flat" cmpd="sng">
            <a:solidFill>
              <a:schemeClr val="lt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32"/>
        <p:cNvGrpSpPr/>
        <p:nvPr/>
      </p:nvGrpSpPr>
      <p:grpSpPr>
        <a:xfrm>
          <a:off x="0" y="0"/>
          <a:ext cx="0" cy="0"/>
          <a:chOff x="0" y="0"/>
          <a:chExt cx="0" cy="0"/>
        </a:xfrm>
      </p:grpSpPr>
      <p:pic>
        <p:nvPicPr>
          <p:cNvPr id="33" name="Google Shape;33;p57" descr="Concept 1 Cover.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57"/>
          <p:cNvSpPr/>
          <p:nvPr/>
        </p:nvSpPr>
        <p:spPr>
          <a:xfrm>
            <a:off x="3581400" y="6400800"/>
            <a:ext cx="3414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000" b="0" i="0" u="none" strike="noStrike" cap="none">
              <a:solidFill>
                <a:srgbClr val="606060"/>
              </a:solidFill>
              <a:latin typeface="Arial"/>
              <a:ea typeface="Arial"/>
              <a:cs typeface="Arial"/>
              <a:sym typeface="Arial"/>
            </a:endParaRPr>
          </a:p>
        </p:txBody>
      </p:sp>
      <p:sp>
        <p:nvSpPr>
          <p:cNvPr id="35" name="Google Shape;35;p57"/>
          <p:cNvSpPr txBox="1">
            <a:spLocks noGrp="1"/>
          </p:cNvSpPr>
          <p:nvPr>
            <p:ph type="title"/>
          </p:nvPr>
        </p:nvSpPr>
        <p:spPr>
          <a:xfrm>
            <a:off x="228600" y="5029200"/>
            <a:ext cx="85344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36" name="Google Shape;36;p57"/>
          <p:cNvSpPr txBox="1">
            <a:spLocks noGrp="1"/>
          </p:cNvSpPr>
          <p:nvPr>
            <p:ph type="body" idx="1"/>
          </p:nvPr>
        </p:nvSpPr>
        <p:spPr>
          <a:xfrm>
            <a:off x="228600" y="457200"/>
            <a:ext cx="8534400" cy="43434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40"/>
              </a:spcBef>
              <a:spcAft>
                <a:spcPts val="0"/>
              </a:spcAft>
              <a:buClr>
                <a:schemeClr val="dk1"/>
              </a:buClr>
              <a:buSzPts val="3000"/>
              <a:buFont typeface="Arial"/>
              <a:buChar char="•"/>
              <a:defRPr/>
            </a:lvl1pPr>
            <a:lvl2pPr marL="914400" lvl="1" indent="-381000" algn="l">
              <a:lnSpc>
                <a:spcPct val="100000"/>
              </a:lnSpc>
              <a:spcBef>
                <a:spcPts val="560"/>
              </a:spcBef>
              <a:spcAft>
                <a:spcPts val="0"/>
              </a:spcAft>
              <a:buClr>
                <a:schemeClr val="dk1"/>
              </a:buClr>
              <a:buSzPts val="2400"/>
              <a:buFont typeface="Arial"/>
              <a:buChar char="–"/>
              <a:defRPr/>
            </a:lvl2pPr>
            <a:lvl3pPr marL="1371600" lvl="2" indent="-381000" algn="l">
              <a:lnSpc>
                <a:spcPct val="100000"/>
              </a:lnSpc>
              <a:spcBef>
                <a:spcPts val="480"/>
              </a:spcBef>
              <a:spcAft>
                <a:spcPts val="0"/>
              </a:spcAft>
              <a:buClr>
                <a:schemeClr val="dk1"/>
              </a:buClr>
              <a:buSzPts val="2400"/>
              <a:buFont typeface="Arial"/>
              <a:buChar char="•"/>
              <a:defRPr/>
            </a:lvl3pPr>
            <a:lvl4pPr marL="1828800" lvl="3" indent="-342900" algn="l">
              <a:lnSpc>
                <a:spcPct val="100000"/>
              </a:lnSpc>
              <a:spcBef>
                <a:spcPts val="400"/>
              </a:spcBef>
              <a:spcAft>
                <a:spcPts val="0"/>
              </a:spcAft>
              <a:buClr>
                <a:schemeClr val="dk1"/>
              </a:buClr>
              <a:buSzPts val="1800"/>
              <a:buFont typeface="Arial"/>
              <a:buChar char="–"/>
              <a:defRPr/>
            </a:lvl4pPr>
            <a:lvl5pPr marL="2286000" lvl="4" indent="-342900" algn="l">
              <a:lnSpc>
                <a:spcPct val="100000"/>
              </a:lnSpc>
              <a:spcBef>
                <a:spcPts val="400"/>
              </a:spcBef>
              <a:spcAft>
                <a:spcPts val="0"/>
              </a:spcAft>
              <a:buClr>
                <a:schemeClr val="dk1"/>
              </a:buClr>
              <a:buSzPts val="1800"/>
              <a:buFont typeface="Arial"/>
              <a:buChar char="»"/>
              <a:defRPr/>
            </a:lvl5pPr>
            <a:lvl6pPr marL="2743200" lvl="5" indent="-342900" algn="l">
              <a:lnSpc>
                <a:spcPct val="100000"/>
              </a:lnSpc>
              <a:spcBef>
                <a:spcPts val="400"/>
              </a:spcBef>
              <a:spcAft>
                <a:spcPts val="0"/>
              </a:spcAft>
              <a:buClr>
                <a:schemeClr val="dk1"/>
              </a:buClr>
              <a:buSzPts val="1800"/>
              <a:buFont typeface="Arial"/>
              <a:buChar char="»"/>
              <a:defRPr/>
            </a:lvl6pPr>
            <a:lvl7pPr marL="3200400" lvl="6" indent="-342900" algn="l">
              <a:lnSpc>
                <a:spcPct val="100000"/>
              </a:lnSpc>
              <a:spcBef>
                <a:spcPts val="400"/>
              </a:spcBef>
              <a:spcAft>
                <a:spcPts val="0"/>
              </a:spcAft>
              <a:buClr>
                <a:schemeClr val="dk1"/>
              </a:buClr>
              <a:buSzPts val="1800"/>
              <a:buFont typeface="Arial"/>
              <a:buChar char="»"/>
              <a:defRPr/>
            </a:lvl7pPr>
            <a:lvl8pPr marL="3657600" lvl="7" indent="-342900" algn="l">
              <a:lnSpc>
                <a:spcPct val="100000"/>
              </a:lnSpc>
              <a:spcBef>
                <a:spcPts val="400"/>
              </a:spcBef>
              <a:spcAft>
                <a:spcPts val="0"/>
              </a:spcAft>
              <a:buClr>
                <a:schemeClr val="dk1"/>
              </a:buClr>
              <a:buSzPts val="1800"/>
              <a:buFont typeface="Arial"/>
              <a:buChar char="»"/>
              <a:defRPr/>
            </a:lvl8pPr>
            <a:lvl9pPr marL="4114800" lvl="8" indent="-342900" algn="l">
              <a:lnSpc>
                <a:spcPct val="100000"/>
              </a:lnSpc>
              <a:spcBef>
                <a:spcPts val="400"/>
              </a:spcBef>
              <a:spcAft>
                <a:spcPts val="0"/>
              </a:spcAft>
              <a:buClr>
                <a:schemeClr val="dk1"/>
              </a:buClr>
              <a:buSzPts val="1800"/>
              <a:buFont typeface="Arial"/>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58"/>
          <p:cNvSpPr txBox="1">
            <a:spLocks noGrp="1"/>
          </p:cNvSpPr>
          <p:nvPr>
            <p:ph type="title"/>
          </p:nvPr>
        </p:nvSpPr>
        <p:spPr>
          <a:xfrm>
            <a:off x="381000" y="5029200"/>
            <a:ext cx="6934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39" name="Google Shape;39;p58"/>
          <p:cNvSpPr txBox="1">
            <a:spLocks noGrp="1"/>
          </p:cNvSpPr>
          <p:nvPr>
            <p:ph type="body" idx="1"/>
          </p:nvPr>
        </p:nvSpPr>
        <p:spPr>
          <a:xfrm>
            <a:off x="381000" y="457200"/>
            <a:ext cx="6934200" cy="43434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40"/>
              </a:spcBef>
              <a:spcAft>
                <a:spcPts val="0"/>
              </a:spcAft>
              <a:buClr>
                <a:schemeClr val="dk1"/>
              </a:buClr>
              <a:buSzPts val="3000"/>
              <a:buFont typeface="Arial"/>
              <a:buChar char="•"/>
              <a:defRPr/>
            </a:lvl1pPr>
            <a:lvl2pPr marL="914400" lvl="1" indent="-381000" algn="l">
              <a:lnSpc>
                <a:spcPct val="100000"/>
              </a:lnSpc>
              <a:spcBef>
                <a:spcPts val="560"/>
              </a:spcBef>
              <a:spcAft>
                <a:spcPts val="0"/>
              </a:spcAft>
              <a:buClr>
                <a:schemeClr val="dk1"/>
              </a:buClr>
              <a:buSzPts val="2400"/>
              <a:buFont typeface="Arial"/>
              <a:buChar char="–"/>
              <a:defRPr/>
            </a:lvl2pPr>
            <a:lvl3pPr marL="1371600" lvl="2" indent="-381000" algn="l">
              <a:lnSpc>
                <a:spcPct val="100000"/>
              </a:lnSpc>
              <a:spcBef>
                <a:spcPts val="480"/>
              </a:spcBef>
              <a:spcAft>
                <a:spcPts val="0"/>
              </a:spcAft>
              <a:buClr>
                <a:schemeClr val="dk1"/>
              </a:buClr>
              <a:buSzPts val="2400"/>
              <a:buFont typeface="Arial"/>
              <a:buChar char="•"/>
              <a:defRPr/>
            </a:lvl3pPr>
            <a:lvl4pPr marL="1828800" lvl="3" indent="-342900" algn="l">
              <a:lnSpc>
                <a:spcPct val="100000"/>
              </a:lnSpc>
              <a:spcBef>
                <a:spcPts val="400"/>
              </a:spcBef>
              <a:spcAft>
                <a:spcPts val="0"/>
              </a:spcAft>
              <a:buClr>
                <a:schemeClr val="dk1"/>
              </a:buClr>
              <a:buSzPts val="1800"/>
              <a:buFont typeface="Arial"/>
              <a:buChar char="–"/>
              <a:defRPr/>
            </a:lvl4pPr>
            <a:lvl5pPr marL="2286000" lvl="4" indent="-342900" algn="l">
              <a:lnSpc>
                <a:spcPct val="100000"/>
              </a:lnSpc>
              <a:spcBef>
                <a:spcPts val="400"/>
              </a:spcBef>
              <a:spcAft>
                <a:spcPts val="0"/>
              </a:spcAft>
              <a:buClr>
                <a:schemeClr val="dk1"/>
              </a:buClr>
              <a:buSzPts val="1800"/>
              <a:buFont typeface="Arial"/>
              <a:buChar char="»"/>
              <a:defRPr/>
            </a:lvl5pPr>
            <a:lvl6pPr marL="2743200" lvl="5" indent="-342900" algn="l">
              <a:lnSpc>
                <a:spcPct val="100000"/>
              </a:lnSpc>
              <a:spcBef>
                <a:spcPts val="400"/>
              </a:spcBef>
              <a:spcAft>
                <a:spcPts val="0"/>
              </a:spcAft>
              <a:buClr>
                <a:schemeClr val="dk1"/>
              </a:buClr>
              <a:buSzPts val="1800"/>
              <a:buFont typeface="Arial"/>
              <a:buChar char="»"/>
              <a:defRPr/>
            </a:lvl6pPr>
            <a:lvl7pPr marL="3200400" lvl="6" indent="-342900" algn="l">
              <a:lnSpc>
                <a:spcPct val="100000"/>
              </a:lnSpc>
              <a:spcBef>
                <a:spcPts val="400"/>
              </a:spcBef>
              <a:spcAft>
                <a:spcPts val="0"/>
              </a:spcAft>
              <a:buClr>
                <a:schemeClr val="dk1"/>
              </a:buClr>
              <a:buSzPts val="1800"/>
              <a:buFont typeface="Arial"/>
              <a:buChar char="»"/>
              <a:defRPr/>
            </a:lvl7pPr>
            <a:lvl8pPr marL="3657600" lvl="7" indent="-342900" algn="l">
              <a:lnSpc>
                <a:spcPct val="100000"/>
              </a:lnSpc>
              <a:spcBef>
                <a:spcPts val="400"/>
              </a:spcBef>
              <a:spcAft>
                <a:spcPts val="0"/>
              </a:spcAft>
              <a:buClr>
                <a:schemeClr val="dk1"/>
              </a:buClr>
              <a:buSzPts val="1800"/>
              <a:buFont typeface="Arial"/>
              <a:buChar char="»"/>
              <a:defRPr/>
            </a:lvl8pPr>
            <a:lvl9pPr marL="4114800" lvl="8" indent="-342900" algn="l">
              <a:lnSpc>
                <a:spcPct val="100000"/>
              </a:lnSpc>
              <a:spcBef>
                <a:spcPts val="400"/>
              </a:spcBef>
              <a:spcAft>
                <a:spcPts val="0"/>
              </a:spcAft>
              <a:buClr>
                <a:schemeClr val="dk1"/>
              </a:buClr>
              <a:buSzPts val="1800"/>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42" name="Google Shape;42;p5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40"/>
              </a:spcBef>
              <a:spcAft>
                <a:spcPts val="0"/>
              </a:spcAft>
              <a:buClr>
                <a:schemeClr val="dk1"/>
              </a:buClr>
              <a:buSzPts val="3000"/>
              <a:buFont typeface="Arial"/>
              <a:buChar char="•"/>
              <a:defRPr/>
            </a:lvl1pPr>
            <a:lvl2pPr marL="914400" lvl="1" indent="-381000" algn="l">
              <a:lnSpc>
                <a:spcPct val="100000"/>
              </a:lnSpc>
              <a:spcBef>
                <a:spcPts val="560"/>
              </a:spcBef>
              <a:spcAft>
                <a:spcPts val="0"/>
              </a:spcAft>
              <a:buClr>
                <a:schemeClr val="dk1"/>
              </a:buClr>
              <a:buSzPts val="2400"/>
              <a:buFont typeface="Arial"/>
              <a:buChar char="–"/>
              <a:defRPr/>
            </a:lvl2pPr>
            <a:lvl3pPr marL="1371600" lvl="2" indent="-381000" algn="l">
              <a:lnSpc>
                <a:spcPct val="100000"/>
              </a:lnSpc>
              <a:spcBef>
                <a:spcPts val="480"/>
              </a:spcBef>
              <a:spcAft>
                <a:spcPts val="0"/>
              </a:spcAft>
              <a:buClr>
                <a:schemeClr val="dk1"/>
              </a:buClr>
              <a:buSzPts val="2400"/>
              <a:buFont typeface="Arial"/>
              <a:buChar char="•"/>
              <a:defRPr/>
            </a:lvl3pPr>
            <a:lvl4pPr marL="1828800" lvl="3" indent="-342900" algn="l">
              <a:lnSpc>
                <a:spcPct val="100000"/>
              </a:lnSpc>
              <a:spcBef>
                <a:spcPts val="400"/>
              </a:spcBef>
              <a:spcAft>
                <a:spcPts val="0"/>
              </a:spcAft>
              <a:buClr>
                <a:schemeClr val="dk1"/>
              </a:buClr>
              <a:buSzPts val="1800"/>
              <a:buFont typeface="Arial"/>
              <a:buChar char="–"/>
              <a:defRPr/>
            </a:lvl4pPr>
            <a:lvl5pPr marL="2286000" lvl="4" indent="-342900" algn="l">
              <a:lnSpc>
                <a:spcPct val="100000"/>
              </a:lnSpc>
              <a:spcBef>
                <a:spcPts val="400"/>
              </a:spcBef>
              <a:spcAft>
                <a:spcPts val="0"/>
              </a:spcAft>
              <a:buClr>
                <a:schemeClr val="dk1"/>
              </a:buClr>
              <a:buSzPts val="1800"/>
              <a:buFont typeface="Arial"/>
              <a:buChar char="»"/>
              <a:defRPr/>
            </a:lvl5pPr>
            <a:lvl6pPr marL="2743200" lvl="5" indent="-342900" algn="l">
              <a:lnSpc>
                <a:spcPct val="100000"/>
              </a:lnSpc>
              <a:spcBef>
                <a:spcPts val="400"/>
              </a:spcBef>
              <a:spcAft>
                <a:spcPts val="0"/>
              </a:spcAft>
              <a:buClr>
                <a:schemeClr val="dk1"/>
              </a:buClr>
              <a:buSzPts val="1800"/>
              <a:buFont typeface="Arial"/>
              <a:buChar char="»"/>
              <a:defRPr/>
            </a:lvl6pPr>
            <a:lvl7pPr marL="3200400" lvl="6" indent="-342900" algn="l">
              <a:lnSpc>
                <a:spcPct val="100000"/>
              </a:lnSpc>
              <a:spcBef>
                <a:spcPts val="400"/>
              </a:spcBef>
              <a:spcAft>
                <a:spcPts val="0"/>
              </a:spcAft>
              <a:buClr>
                <a:schemeClr val="dk1"/>
              </a:buClr>
              <a:buSzPts val="1800"/>
              <a:buFont typeface="Arial"/>
              <a:buChar char="»"/>
              <a:defRPr/>
            </a:lvl7pPr>
            <a:lvl8pPr marL="3657600" lvl="7" indent="-342900" algn="l">
              <a:lnSpc>
                <a:spcPct val="100000"/>
              </a:lnSpc>
              <a:spcBef>
                <a:spcPts val="400"/>
              </a:spcBef>
              <a:spcAft>
                <a:spcPts val="0"/>
              </a:spcAft>
              <a:buClr>
                <a:schemeClr val="dk1"/>
              </a:buClr>
              <a:buSzPts val="1800"/>
              <a:buFont typeface="Arial"/>
              <a:buChar char="»"/>
              <a:defRPr/>
            </a:lvl8pPr>
            <a:lvl9pPr marL="4114800" lvl="8" indent="-342900" algn="l">
              <a:lnSpc>
                <a:spcPct val="100000"/>
              </a:lnSpc>
              <a:spcBef>
                <a:spcPts val="400"/>
              </a:spcBef>
              <a:spcAft>
                <a:spcPts val="0"/>
              </a:spcAft>
              <a:buClr>
                <a:schemeClr val="dk1"/>
              </a:buClr>
              <a:buSzPts val="1800"/>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9pPr>
          </a:lstStyle>
          <a:p>
            <a:endParaRPr/>
          </a:p>
        </p:txBody>
      </p:sp>
      <p:sp>
        <p:nvSpPr>
          <p:cNvPr id="11" name="Google Shape;11;p5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51"/>
          <p:cNvCxnSpPr/>
          <p:nvPr/>
        </p:nvCxnSpPr>
        <p:spPr>
          <a:xfrm>
            <a:off x="457200" y="6697680"/>
            <a:ext cx="8229600" cy="0"/>
          </a:xfrm>
          <a:prstGeom prst="straightConnector1">
            <a:avLst/>
          </a:prstGeom>
          <a:noFill/>
          <a:ln w="50800" cap="flat" cmpd="sng">
            <a:solidFill>
              <a:schemeClr val="l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indistar.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ndistar.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gaylel.dodson@cms.k12.nc.u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claricew.surles@cms.k12.nc.us" TargetMode="External"/><Relationship Id="rId4" Type="http://schemas.openxmlformats.org/officeDocument/2006/relationships/hyperlink" Target="mailto:kathleenm.long@cms.k12.nc.u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gaylel.dodson@cms.k12.nc.us" TargetMode="External"/><Relationship Id="rId7" Type="http://schemas.openxmlformats.org/officeDocument/2006/relationships/hyperlink" Target="mailto:Reid-karen.reid@cms.k12.nc.u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mailto:oniam.gonzalez@cms.k12.nc.us" TargetMode="External"/><Relationship Id="rId5" Type="http://schemas.openxmlformats.org/officeDocument/2006/relationships/hyperlink" Target="mailto:claricew.surles@cms.k12.nc.us" TargetMode="External"/><Relationship Id="rId4" Type="http://schemas.openxmlformats.org/officeDocument/2006/relationships/hyperlink" Target="mailto:kathleenm.long@cms.k12.nc.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berryhillschool@cms.k12.nc.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dpi.state.nc.us/curriculu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dpi.state.nc.us/curriculu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ncpublicschools.org/succeed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cms.k12.nc.us/families/resources/Pages/HandbooksForm.asp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hyperlink" Target="https://www.cms.k12.nc.us/families/resources/Pages/HandbooksForm.asp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457200" y="751679"/>
            <a:ext cx="8229600" cy="429982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7200"/>
              <a:buNone/>
            </a:pPr>
            <a:r>
              <a:rPr lang="en-US" sz="4800" b="0" dirty="0">
                <a:solidFill>
                  <a:srgbClr val="000000"/>
                </a:solidFill>
              </a:rPr>
              <a:t>Welcome </a:t>
            </a:r>
            <a:r>
              <a:rPr lang="en-US" sz="4800" b="0" i="0" u="none" strike="noStrike" cap="none" dirty="0">
                <a:solidFill>
                  <a:srgbClr val="000000"/>
                </a:solidFill>
                <a:latin typeface="Arial"/>
                <a:ea typeface="Arial"/>
                <a:cs typeface="Arial"/>
                <a:sym typeface="Arial"/>
              </a:rPr>
              <a:t>to the </a:t>
            </a:r>
            <a:br>
              <a:rPr lang="en-US" sz="4800" b="0" i="0" u="none" strike="noStrike" cap="none" dirty="0">
                <a:solidFill>
                  <a:srgbClr val="000000"/>
                </a:solidFill>
                <a:latin typeface="Arial"/>
                <a:ea typeface="Arial"/>
                <a:cs typeface="Arial"/>
                <a:sym typeface="Arial"/>
              </a:rPr>
            </a:br>
            <a:r>
              <a:rPr lang="en-US" sz="4800" b="0" i="0" u="none" strike="noStrike" cap="none" dirty="0">
                <a:solidFill>
                  <a:srgbClr val="000000"/>
                </a:solidFill>
                <a:latin typeface="Arial"/>
                <a:ea typeface="Arial"/>
                <a:cs typeface="Arial"/>
                <a:sym typeface="Arial"/>
              </a:rPr>
              <a:t>Title I Annual Meeting for Parents &amp; Families</a:t>
            </a:r>
            <a:br>
              <a:rPr lang="en-US" sz="4800" b="0" i="0" u="none" strike="noStrike" cap="none" dirty="0">
                <a:solidFill>
                  <a:srgbClr val="000000"/>
                </a:solidFill>
                <a:latin typeface="Arial"/>
                <a:ea typeface="Arial"/>
                <a:cs typeface="Arial"/>
                <a:sym typeface="Arial"/>
              </a:rPr>
            </a:br>
            <a:r>
              <a:rPr lang="en-US" sz="4800" b="0" i="0" u="none" strike="noStrike" cap="none" dirty="0">
                <a:solidFill>
                  <a:srgbClr val="000000"/>
                </a:solidFill>
                <a:latin typeface="Arial"/>
                <a:ea typeface="Arial"/>
                <a:cs typeface="Arial"/>
                <a:sym typeface="Arial"/>
              </a:rPr>
              <a:t>2023 – 20</a:t>
            </a:r>
            <a:r>
              <a:rPr lang="en-US" sz="4800" b="0" dirty="0">
                <a:solidFill>
                  <a:srgbClr val="000000"/>
                </a:solidFill>
              </a:rPr>
              <a:t>24</a:t>
            </a:r>
            <a:br>
              <a:rPr lang="en-US" sz="4800" b="0" dirty="0">
                <a:solidFill>
                  <a:srgbClr val="000000"/>
                </a:solidFill>
              </a:rPr>
            </a:br>
            <a:endParaRPr sz="3200" b="0" dirty="0">
              <a:solidFill>
                <a:schemeClr val="dk1"/>
              </a:solidFill>
            </a:endParaRPr>
          </a:p>
        </p:txBody>
      </p:sp>
      <p:pic>
        <p:nvPicPr>
          <p:cNvPr id="49" name="Google Shape;49;p1"/>
          <p:cNvPicPr preferRelativeResize="0"/>
          <p:nvPr/>
        </p:nvPicPr>
        <p:blipFill rotWithShape="1">
          <a:blip r:embed="rId3">
            <a:alphaModFix/>
          </a:blip>
          <a:srcRect/>
          <a:stretch/>
        </p:blipFill>
        <p:spPr>
          <a:xfrm>
            <a:off x="3107652" y="3723990"/>
            <a:ext cx="2223654" cy="95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¿Qué significa ser una escuela de Título I?</a:t>
            </a:r>
            <a:endParaRPr>
              <a:solidFill>
                <a:schemeClr val="dk1"/>
              </a:solidFill>
            </a:endParaRPr>
          </a:p>
        </p:txBody>
      </p:sp>
      <p:sp>
        <p:nvSpPr>
          <p:cNvPr id="107" name="Google Shape;107;p1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1800"/>
              <a:t>Ser una escuela de Título I significa recibir fondos federales (dólares del Título I) para complementar los programas existentes de la escuela. Estos dólares se usan para lo siguiente:</a:t>
            </a:r>
            <a:endParaRPr/>
          </a:p>
          <a:p>
            <a:pPr marL="38100" lvl="0" indent="0" algn="l" rtl="0">
              <a:lnSpc>
                <a:spcPct val="100000"/>
              </a:lnSpc>
              <a:spcBef>
                <a:spcPts val="600"/>
              </a:spcBef>
              <a:spcAft>
                <a:spcPts val="0"/>
              </a:spcAft>
              <a:buSzPts val="3000"/>
              <a:buNone/>
            </a:pPr>
            <a:endParaRPr sz="1600"/>
          </a:p>
          <a:p>
            <a:pPr marL="38100" lvl="0" indent="0" algn="l" rtl="0">
              <a:lnSpc>
                <a:spcPct val="100000"/>
              </a:lnSpc>
              <a:spcBef>
                <a:spcPts val="600"/>
              </a:spcBef>
              <a:spcAft>
                <a:spcPts val="0"/>
              </a:spcAft>
              <a:buSzPts val="3000"/>
              <a:buNone/>
            </a:pPr>
            <a:r>
              <a:rPr lang="en-US" sz="1800"/>
              <a:t>Identificar a los estudiantes que experimentan dificultades académicas y brindar asistencia oportuna para ayudarlos a cumplir con los exigentes estándares de contenido del estado.</a:t>
            </a:r>
            <a:br>
              <a:rPr lang="en-US" sz="1800"/>
            </a:br>
            <a:r>
              <a:rPr lang="en-US" sz="1800"/>
              <a:t>Compra de personal suplementario / programas / materiales / suministros</a:t>
            </a:r>
            <a:br>
              <a:rPr lang="en-US" sz="1800"/>
            </a:br>
            <a:r>
              <a:rPr lang="en-US" sz="1800"/>
              <a:t>Realizar reuniones / capacitaciones / actividades de participación de padres y familias</a:t>
            </a:r>
            <a:br>
              <a:rPr lang="en-US" sz="1800"/>
            </a:br>
            <a:r>
              <a:rPr lang="en-US" sz="1800"/>
              <a:t>Reclutamiento / contratación / retención de maestros altamente calificados</a:t>
            </a:r>
            <a:endParaRPr/>
          </a:p>
          <a:p>
            <a:pPr marL="38100" lvl="0" indent="0" algn="l" rtl="0">
              <a:lnSpc>
                <a:spcPct val="100000"/>
              </a:lnSpc>
              <a:spcBef>
                <a:spcPts val="600"/>
              </a:spcBef>
              <a:spcAft>
                <a:spcPts val="0"/>
              </a:spcAft>
              <a:buSzPts val="3000"/>
              <a:buNone/>
            </a:pPr>
            <a:endParaRPr sz="1600"/>
          </a:p>
          <a:p>
            <a:pPr marL="457200" lvl="0" indent="-419100" algn="l" rtl="0">
              <a:lnSpc>
                <a:spcPct val="100000"/>
              </a:lnSpc>
              <a:spcBef>
                <a:spcPts val="600"/>
              </a:spcBef>
              <a:spcAft>
                <a:spcPts val="0"/>
              </a:spcAft>
              <a:buSzPts val="3000"/>
              <a:buChar char="●"/>
            </a:pPr>
            <a:r>
              <a:rPr lang="en-US" sz="2000"/>
              <a:t>Ser una escuela de Título I también significa alentar el compromiso continuo de los padres y la familia y abogar por los derechos de los padres</a:t>
            </a:r>
            <a:endParaRPr/>
          </a:p>
          <a:p>
            <a:pPr marL="38100" lvl="0" indent="0" algn="l" rtl="0">
              <a:lnSpc>
                <a:spcPct val="100000"/>
              </a:lnSpc>
              <a:spcBef>
                <a:spcPts val="600"/>
              </a:spcBef>
              <a:spcAft>
                <a:spcPts val="0"/>
              </a:spcAft>
              <a:buSzPts val="3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latin typeface="Arial"/>
                <a:ea typeface="Arial"/>
                <a:cs typeface="Arial"/>
                <a:sym typeface="Arial"/>
              </a:rPr>
              <a:t>How </a:t>
            </a:r>
            <a:r>
              <a:rPr lang="en-US">
                <a:solidFill>
                  <a:srgbClr val="000000"/>
                </a:solidFill>
              </a:rPr>
              <a:t>are Title I funds used in our school</a:t>
            </a:r>
            <a:r>
              <a:rPr lang="en-US" i="0" u="none" strike="noStrike" cap="none">
                <a:solidFill>
                  <a:srgbClr val="000000"/>
                </a:solidFill>
                <a:latin typeface="Arial"/>
                <a:ea typeface="Arial"/>
                <a:cs typeface="Arial"/>
                <a:sym typeface="Arial"/>
              </a:rPr>
              <a:t>?</a:t>
            </a:r>
            <a:br>
              <a:rPr lang="en-US" b="0" i="0" u="none" strike="noStrike" cap="none">
                <a:solidFill>
                  <a:srgbClr val="000000"/>
                </a:solidFill>
                <a:latin typeface="Arial"/>
                <a:ea typeface="Arial"/>
                <a:cs typeface="Arial"/>
                <a:sym typeface="Arial"/>
              </a:rPr>
            </a:br>
            <a:endParaRPr b="0" i="0" u="none" strike="noStrike" cap="none">
              <a:solidFill>
                <a:srgbClr val="000000"/>
              </a:solidFill>
              <a:latin typeface="Arial"/>
              <a:ea typeface="Arial"/>
              <a:cs typeface="Arial"/>
              <a:sym typeface="Arial"/>
            </a:endParaRPr>
          </a:p>
        </p:txBody>
      </p:sp>
      <p:sp>
        <p:nvSpPr>
          <p:cNvPr id="113" name="Google Shape;113;p11"/>
          <p:cNvSpPr txBox="1">
            <a:spLocks noGrp="1"/>
          </p:cNvSpPr>
          <p:nvPr>
            <p:ph type="body" idx="1"/>
          </p:nvPr>
        </p:nvSpPr>
        <p:spPr>
          <a:xfrm>
            <a:off x="550506" y="1728691"/>
            <a:ext cx="8229600" cy="4967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Interpreter/translator</a:t>
            </a:r>
            <a:endParaRPr/>
          </a:p>
          <a:p>
            <a:pPr marL="34290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Parent Involvement Activities</a:t>
            </a:r>
            <a:endParaRPr/>
          </a:p>
          <a:p>
            <a:pPr marL="34290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Professional Development for staff</a:t>
            </a:r>
            <a:endParaRPr/>
          </a:p>
          <a:p>
            <a:pPr marL="34290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Tutoring services for students</a:t>
            </a:r>
            <a:endParaRPr sz="2000">
              <a:solidFill>
                <a:schemeClr val="dk1"/>
              </a:solidFill>
            </a:endParaRPr>
          </a:p>
          <a:p>
            <a:pPr marL="34290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Supplies and instructional materials (books, technology programs) </a:t>
            </a:r>
            <a:endParaRPr/>
          </a:p>
          <a:p>
            <a:pPr marL="34290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Staffing classrooms</a:t>
            </a:r>
            <a:endParaRPr sz="2000">
              <a:solidFill>
                <a:schemeClr val="dk1"/>
              </a:solidFill>
            </a:endParaRPr>
          </a:p>
          <a:p>
            <a:pPr marL="0" lvl="0" indent="0" algn="l" rtl="0">
              <a:lnSpc>
                <a:spcPct val="100000"/>
              </a:lnSpc>
              <a:spcBef>
                <a:spcPts val="0"/>
              </a:spcBef>
              <a:spcAft>
                <a:spcPts val="0"/>
              </a:spcAft>
              <a:buSzPts val="3000"/>
              <a:buNone/>
            </a:pPr>
            <a:endParaRPr sz="6000">
              <a:solidFill>
                <a:srgbClr val="FF0000"/>
              </a:solidFill>
            </a:endParaRPr>
          </a:p>
          <a:p>
            <a:pPr marL="0" marR="0" lvl="0" indent="0" algn="l" rtl="0">
              <a:lnSpc>
                <a:spcPct val="100000"/>
              </a:lnSpc>
              <a:spcBef>
                <a:spcPts val="0"/>
              </a:spcBef>
              <a:spcAft>
                <a:spcPts val="0"/>
              </a:spcAft>
              <a:buSzPts val="3000"/>
              <a:buNone/>
            </a:pPr>
            <a:endParaRPr sz="20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¿Cómo se usan los fondos del Título I en nuestra escuela?</a:t>
            </a:r>
            <a:endParaRPr>
              <a:solidFill>
                <a:schemeClr val="dk1"/>
              </a:solidFill>
            </a:endParaRPr>
          </a:p>
        </p:txBody>
      </p:sp>
      <p:sp>
        <p:nvSpPr>
          <p:cNvPr id="119" name="Google Shape;119;p12"/>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95300" lvl="1" indent="0" algn="l" rtl="0">
              <a:lnSpc>
                <a:spcPct val="100000"/>
              </a:lnSpc>
              <a:spcBef>
                <a:spcPts val="0"/>
              </a:spcBef>
              <a:spcAft>
                <a:spcPts val="0"/>
              </a:spcAft>
              <a:buSzPts val="2400"/>
              <a:buNone/>
            </a:pPr>
            <a:r>
              <a:rPr lang="en-US" sz="2000"/>
              <a:t>Traductor </a:t>
            </a:r>
            <a:r>
              <a:rPr lang="en-US" sz="2000" err="1"/>
              <a:t>interprete</a:t>
            </a:r>
            <a:endParaRPr/>
          </a:p>
          <a:p>
            <a:pPr marL="495300" lvl="1" indent="0" algn="l" rtl="0">
              <a:lnSpc>
                <a:spcPct val="100000"/>
              </a:lnSpc>
              <a:spcBef>
                <a:spcPts val="0"/>
              </a:spcBef>
              <a:spcAft>
                <a:spcPts val="0"/>
              </a:spcAft>
              <a:buSzPts val="2400"/>
              <a:buNone/>
            </a:pPr>
            <a:r>
              <a:rPr lang="en-US" sz="2000" err="1"/>
              <a:t>Actividades</a:t>
            </a:r>
            <a:r>
              <a:rPr lang="en-US" sz="2000"/>
              <a:t> de </a:t>
            </a:r>
            <a:r>
              <a:rPr lang="en-US" sz="2000" err="1"/>
              <a:t>participación</a:t>
            </a:r>
            <a:r>
              <a:rPr lang="en-US" sz="2000"/>
              <a:t> de padres</a:t>
            </a:r>
            <a:endParaRPr/>
          </a:p>
          <a:p>
            <a:pPr marL="495300" lvl="1" indent="0" algn="l" rtl="0">
              <a:lnSpc>
                <a:spcPct val="100000"/>
              </a:lnSpc>
              <a:spcBef>
                <a:spcPts val="0"/>
              </a:spcBef>
              <a:spcAft>
                <a:spcPts val="0"/>
              </a:spcAft>
              <a:buSzPts val="2400"/>
              <a:buNone/>
            </a:pPr>
            <a:r>
              <a:rPr lang="es-ES" sz="2000"/>
              <a:t>Desarrollo profesional para personal</a:t>
            </a:r>
            <a:endParaRPr lang="es-ES"/>
          </a:p>
          <a:p>
            <a:pPr marL="495300" lvl="1" indent="0" algn="l" rtl="0">
              <a:lnSpc>
                <a:spcPct val="100000"/>
              </a:lnSpc>
              <a:spcBef>
                <a:spcPts val="0"/>
              </a:spcBef>
              <a:spcAft>
                <a:spcPts val="0"/>
              </a:spcAft>
              <a:buSzPts val="2400"/>
              <a:buNone/>
            </a:pPr>
            <a:r>
              <a:rPr lang="en-US" sz="2000" err="1"/>
              <a:t>Servicios</a:t>
            </a:r>
            <a:r>
              <a:rPr lang="en-US" sz="2000"/>
              <a:t> de </a:t>
            </a:r>
            <a:r>
              <a:rPr lang="en-US" sz="2000" err="1"/>
              <a:t>tutoría</a:t>
            </a:r>
            <a:r>
              <a:rPr lang="en-US" sz="2000"/>
              <a:t> para </a:t>
            </a:r>
            <a:r>
              <a:rPr lang="en-US" sz="2000" err="1"/>
              <a:t>estudiantes</a:t>
            </a:r>
            <a:endParaRPr/>
          </a:p>
          <a:p>
            <a:pPr marL="495300" lvl="1" indent="0" algn="l" rtl="0">
              <a:lnSpc>
                <a:spcPct val="100000"/>
              </a:lnSpc>
              <a:spcBef>
                <a:spcPts val="0"/>
              </a:spcBef>
              <a:spcAft>
                <a:spcPts val="0"/>
              </a:spcAft>
              <a:buSzPts val="2400"/>
              <a:buNone/>
            </a:pPr>
            <a:r>
              <a:rPr lang="en-US" sz="2000" err="1"/>
              <a:t>Suministros</a:t>
            </a:r>
            <a:r>
              <a:rPr lang="en-US" sz="2000"/>
              <a:t> y </a:t>
            </a:r>
            <a:r>
              <a:rPr lang="en-US" sz="2000" err="1"/>
              <a:t>materiales</a:t>
            </a:r>
            <a:r>
              <a:rPr lang="en-US" sz="2000"/>
              <a:t> de </a:t>
            </a:r>
            <a:r>
              <a:rPr lang="en-US" sz="2000" err="1"/>
              <a:t>instrucción</a:t>
            </a:r>
            <a:r>
              <a:rPr lang="en-US" sz="2000"/>
              <a:t> (</a:t>
            </a:r>
            <a:r>
              <a:rPr lang="en-US" sz="2000" err="1"/>
              <a:t>libros</a:t>
            </a:r>
            <a:r>
              <a:rPr lang="en-US" sz="2000"/>
              <a:t>, </a:t>
            </a:r>
            <a:r>
              <a:rPr lang="en-US" sz="2000" err="1"/>
              <a:t>programas</a:t>
            </a:r>
            <a:r>
              <a:rPr lang="en-US" sz="2000"/>
              <a:t> </a:t>
            </a:r>
            <a:r>
              <a:rPr lang="en-US" sz="2000" err="1"/>
              <a:t>tecnológicos</a:t>
            </a:r>
            <a:r>
              <a:rPr lang="en-US" sz="2000"/>
              <a:t>)</a:t>
            </a:r>
            <a:endParaRPr/>
          </a:p>
          <a:p>
            <a:pPr marL="495300" lvl="1" indent="0" algn="l" rtl="0">
              <a:lnSpc>
                <a:spcPct val="100000"/>
              </a:lnSpc>
              <a:spcBef>
                <a:spcPts val="0"/>
              </a:spcBef>
              <a:spcAft>
                <a:spcPts val="0"/>
              </a:spcAft>
              <a:buSzPts val="2400"/>
              <a:buNone/>
            </a:pPr>
            <a:r>
              <a:rPr lang="en-US" sz="2000"/>
              <a:t>Aulas de personal</a:t>
            </a:r>
            <a:endParaRPr sz="20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3000" i="0" u="none" strike="noStrike" cap="none">
                <a:solidFill>
                  <a:srgbClr val="000000"/>
                </a:solidFill>
                <a:latin typeface="Arial"/>
                <a:ea typeface="Arial"/>
                <a:cs typeface="Arial"/>
                <a:sym typeface="Arial"/>
              </a:rPr>
              <a:t>What is the 1% set-aside and how are parents involved?</a:t>
            </a:r>
            <a:endParaRPr sz="3000">
              <a:solidFill>
                <a:srgbClr val="000000"/>
              </a:solidFill>
            </a:endParaRPr>
          </a:p>
        </p:txBody>
      </p:sp>
      <p:sp>
        <p:nvSpPr>
          <p:cNvPr id="126" name="Google Shape;126;p13"/>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Any Local Education Agency (LEA) or school district with a Title I Allocation exceeding $500,000 is required by law to set aside 1% </a:t>
            </a:r>
            <a:r>
              <a:rPr lang="en-US" sz="2000">
                <a:solidFill>
                  <a:schemeClr val="dk1"/>
                </a:solidFill>
              </a:rPr>
              <a:t>of the </a:t>
            </a:r>
            <a:r>
              <a:rPr lang="en-US" sz="2000" b="0" i="0" u="none" strike="noStrike" cap="none">
                <a:solidFill>
                  <a:schemeClr val="dk1"/>
                </a:solidFill>
                <a:latin typeface="Arial"/>
                <a:ea typeface="Arial"/>
                <a:cs typeface="Arial"/>
                <a:sym typeface="Arial"/>
              </a:rPr>
              <a:t>Title I allocation for </a:t>
            </a:r>
            <a:r>
              <a:rPr lang="en-US" sz="2000"/>
              <a:t>parent and family engagement. </a:t>
            </a:r>
            <a:endParaRPr sz="2000"/>
          </a:p>
          <a:p>
            <a:pPr marL="342900" marR="0" lvl="0" indent="0" algn="l" rtl="0">
              <a:lnSpc>
                <a:spcPct val="100000"/>
              </a:lnSpc>
              <a:spcBef>
                <a:spcPts val="0"/>
              </a:spcBef>
              <a:spcAft>
                <a:spcPts val="0"/>
              </a:spcAft>
              <a:buSzPts val="3000"/>
              <a:buNone/>
            </a:pPr>
            <a:endParaRPr sz="2000"/>
          </a:p>
          <a:p>
            <a:pPr marL="342900" marR="0" lvl="0" indent="-342900" algn="l" rtl="0">
              <a:lnSpc>
                <a:spcPct val="100000"/>
              </a:lnSpc>
              <a:spcBef>
                <a:spcPts val="100"/>
              </a:spcBef>
              <a:spcAft>
                <a:spcPts val="0"/>
              </a:spcAft>
              <a:buClr>
                <a:schemeClr val="dk1"/>
              </a:buClr>
              <a:buSzPts val="3000"/>
              <a:buFont typeface="Arial"/>
              <a:buNone/>
            </a:pPr>
            <a:endParaRPr sz="5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Of that 1%, </a:t>
            </a:r>
            <a:r>
              <a:rPr lang="en-US" sz="2000"/>
              <a:t>10</a:t>
            </a:r>
            <a:r>
              <a:rPr lang="en-US" sz="2000" b="0" i="0" u="none" strike="noStrike" cap="none">
                <a:solidFill>
                  <a:schemeClr val="dk1"/>
                </a:solidFill>
                <a:latin typeface="Arial"/>
                <a:ea typeface="Arial"/>
                <a:cs typeface="Arial"/>
                <a:sym typeface="Arial"/>
              </a:rPr>
              <a:t>% may be reserved at the </a:t>
            </a:r>
            <a:r>
              <a:rPr lang="en-US" sz="2000"/>
              <a:t>LEA/district </a:t>
            </a:r>
            <a:r>
              <a:rPr lang="en-US" sz="2000" b="0" i="0" u="none" strike="noStrike" cap="none">
                <a:solidFill>
                  <a:schemeClr val="dk1"/>
                </a:solidFill>
                <a:latin typeface="Arial"/>
                <a:ea typeface="Arial"/>
                <a:cs typeface="Arial"/>
                <a:sym typeface="Arial"/>
              </a:rPr>
              <a:t>level for system-wide initiatives related to parent</a:t>
            </a:r>
            <a:r>
              <a:rPr lang="en-US" sz="2000"/>
              <a:t> and family engagement</a:t>
            </a:r>
            <a:r>
              <a:rPr lang="en-US" sz="2000" b="0" i="0" u="none" strike="noStrike" cap="none">
                <a:solidFill>
                  <a:schemeClr val="dk1"/>
                </a:solidFill>
                <a:latin typeface="Arial"/>
                <a:ea typeface="Arial"/>
                <a:cs typeface="Arial"/>
                <a:sym typeface="Arial"/>
              </a:rPr>
              <a:t>.  The remaining 9</a:t>
            </a:r>
            <a:r>
              <a:rPr lang="en-US" sz="2000"/>
              <a:t>0</a:t>
            </a:r>
            <a:r>
              <a:rPr lang="en-US" sz="2000" b="0" i="0" u="none" strike="noStrike" cap="none">
                <a:solidFill>
                  <a:schemeClr val="dk1"/>
                </a:solidFill>
                <a:latin typeface="Arial"/>
                <a:ea typeface="Arial"/>
                <a:cs typeface="Arial"/>
                <a:sym typeface="Arial"/>
              </a:rPr>
              <a:t>% must be allocated to all Title I schools in the </a:t>
            </a:r>
            <a:r>
              <a:rPr lang="en-US" sz="2000"/>
              <a:t>district</a:t>
            </a:r>
            <a:r>
              <a:rPr lang="en-US" sz="2000" b="0" i="0" u="none" strike="noStrike" cap="none">
                <a:solidFill>
                  <a:schemeClr val="dk1"/>
                </a:solidFill>
                <a:latin typeface="Arial"/>
                <a:ea typeface="Arial"/>
                <a:cs typeface="Arial"/>
                <a:sym typeface="Arial"/>
              </a:rPr>
              <a:t>.  </a:t>
            </a:r>
            <a:r>
              <a:rPr lang="en-US" sz="2000"/>
              <a:t>In CMS, each</a:t>
            </a:r>
            <a:r>
              <a:rPr lang="en-US" sz="2000" b="0" i="0" u="none" strike="noStrike" cap="none">
                <a:solidFill>
                  <a:schemeClr val="dk1"/>
                </a:solidFill>
                <a:latin typeface="Arial"/>
                <a:ea typeface="Arial"/>
                <a:cs typeface="Arial"/>
                <a:sym typeface="Arial"/>
              </a:rPr>
              <a:t> Title I school receives its portion of the 9</a:t>
            </a:r>
            <a:r>
              <a:rPr lang="en-US" sz="2000"/>
              <a:t>0</a:t>
            </a:r>
            <a:r>
              <a:rPr lang="en-US" sz="2000" b="0" i="0" u="none" strike="noStrike" cap="none">
                <a:solidFill>
                  <a:schemeClr val="dk1"/>
                </a:solidFill>
                <a:latin typeface="Arial"/>
                <a:ea typeface="Arial"/>
                <a:cs typeface="Arial"/>
                <a:sym typeface="Arial"/>
              </a:rPr>
              <a:t>% to implement school-level parent</a:t>
            </a:r>
            <a:r>
              <a:rPr lang="en-US" sz="2000"/>
              <a:t> and family engagement</a:t>
            </a:r>
            <a:r>
              <a:rPr lang="en-US" sz="2000" b="0" i="0" u="none" strike="noStrike" cap="none">
                <a:solidFill>
                  <a:schemeClr val="dk1"/>
                </a:solidFill>
                <a:latin typeface="Arial"/>
                <a:ea typeface="Arial"/>
                <a:cs typeface="Arial"/>
                <a:sym typeface="Arial"/>
              </a:rPr>
              <a:t> activities and events</a:t>
            </a:r>
            <a:endParaRPr sz="2000" b="0" i="0" u="none" strike="noStrike" cap="none">
              <a:solidFill>
                <a:schemeClr val="dk1"/>
              </a:solidFill>
              <a:latin typeface="Arial"/>
              <a:ea typeface="Arial"/>
              <a:cs typeface="Arial"/>
              <a:sym typeface="Arial"/>
            </a:endParaRPr>
          </a:p>
          <a:p>
            <a:pPr marL="342900" marR="0" lvl="0" indent="0" algn="l" rtl="0">
              <a:lnSpc>
                <a:spcPct val="100000"/>
              </a:lnSpc>
              <a:spcBef>
                <a:spcPts val="400"/>
              </a:spcBef>
              <a:spcAft>
                <a:spcPts val="0"/>
              </a:spcAft>
              <a:buSzPts val="3000"/>
              <a:buNone/>
            </a:pPr>
            <a:endParaRPr sz="2000"/>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Title I parents</a:t>
            </a:r>
            <a:r>
              <a:rPr lang="en-US" sz="2000">
                <a:solidFill>
                  <a:schemeClr val="dk1"/>
                </a:solidFill>
              </a:rPr>
              <a:t> </a:t>
            </a:r>
            <a:r>
              <a:rPr lang="en-US" sz="2000" b="0" i="0" u="none" strike="noStrike" cap="none">
                <a:solidFill>
                  <a:schemeClr val="dk1"/>
                </a:solidFill>
                <a:latin typeface="Arial"/>
                <a:ea typeface="Arial"/>
                <a:cs typeface="Arial"/>
                <a:sym typeface="Arial"/>
              </a:rPr>
              <a:t>have the right </a:t>
            </a:r>
            <a:r>
              <a:rPr lang="en-US" sz="2000">
                <a:solidFill>
                  <a:schemeClr val="dk1"/>
                </a:solidFill>
              </a:rPr>
              <a:t>to </a:t>
            </a:r>
            <a:r>
              <a:rPr lang="en-US" sz="2000"/>
              <a:t>provide input into</a:t>
            </a:r>
            <a:r>
              <a:rPr lang="en-US" sz="2000">
                <a:solidFill>
                  <a:schemeClr val="dk1"/>
                </a:solidFill>
              </a:rPr>
              <a:t> decisions regarding </a:t>
            </a:r>
            <a:r>
              <a:rPr lang="en-US" sz="2000" b="0" i="0" u="none" strike="noStrike" cap="none">
                <a:solidFill>
                  <a:schemeClr val="dk1"/>
                </a:solidFill>
                <a:latin typeface="Arial"/>
                <a:ea typeface="Arial"/>
                <a:cs typeface="Arial"/>
                <a:sym typeface="Arial"/>
              </a:rPr>
              <a:t>how this money is spent.  T</a:t>
            </a:r>
            <a:r>
              <a:rPr lang="en-US" sz="2000"/>
              <a:t>his process is completed through the School Improvement Team (SIT) </a:t>
            </a:r>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¿Cuál es la reserva del 1% y cómo participan los padres?</a:t>
            </a:r>
            <a:endParaRPr>
              <a:solidFill>
                <a:schemeClr val="dk1"/>
              </a:solidFill>
            </a:endParaRPr>
          </a:p>
        </p:txBody>
      </p:sp>
      <p:sp>
        <p:nvSpPr>
          <p:cNvPr id="132" name="Google Shape;132;p14"/>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Font typeface="Arial"/>
              <a:buChar char="•"/>
            </a:pPr>
            <a:r>
              <a:rPr lang="en-US" sz="2000" err="1"/>
              <a:t>Cualquier</a:t>
            </a:r>
            <a:r>
              <a:rPr lang="en-US" sz="2000"/>
              <a:t> </a:t>
            </a:r>
            <a:r>
              <a:rPr lang="en-US" sz="2000" err="1"/>
              <a:t>Agencia</a:t>
            </a:r>
            <a:r>
              <a:rPr lang="en-US" sz="2000"/>
              <a:t> de </a:t>
            </a:r>
            <a:r>
              <a:rPr lang="en-US" sz="2000" err="1"/>
              <a:t>Educación</a:t>
            </a:r>
            <a:r>
              <a:rPr lang="en-US" sz="2000"/>
              <a:t> Local (LEA) o </a:t>
            </a:r>
            <a:r>
              <a:rPr lang="en-US" sz="2000" err="1"/>
              <a:t>distrito</a:t>
            </a:r>
            <a:r>
              <a:rPr lang="en-US" sz="2000"/>
              <a:t> escolar con un </a:t>
            </a:r>
            <a:r>
              <a:rPr lang="en-US" sz="2000" err="1"/>
              <a:t>Título</a:t>
            </a:r>
            <a:r>
              <a:rPr lang="en-US" sz="2000"/>
              <a:t> I  La ley </a:t>
            </a:r>
            <a:r>
              <a:rPr lang="en-US" sz="2000" err="1"/>
              <a:t>requiere</a:t>
            </a:r>
            <a:r>
              <a:rPr lang="en-US" sz="2000"/>
              <a:t> </a:t>
            </a:r>
            <a:r>
              <a:rPr lang="en-US" sz="2000" err="1"/>
              <a:t>una</a:t>
            </a:r>
            <a:r>
              <a:rPr lang="en-US" sz="2000"/>
              <a:t> </a:t>
            </a:r>
            <a:r>
              <a:rPr lang="en-US" sz="2000" err="1"/>
              <a:t>asignación</a:t>
            </a:r>
            <a:r>
              <a:rPr lang="en-US" sz="2000"/>
              <a:t> superior a $ 500,000 para </a:t>
            </a:r>
            <a:r>
              <a:rPr lang="en-US" sz="2000" err="1"/>
              <a:t>reservar</a:t>
            </a:r>
            <a:r>
              <a:rPr lang="en-US" sz="2000"/>
              <a:t> </a:t>
            </a:r>
            <a:r>
              <a:rPr lang="en-US" sz="2000" err="1"/>
              <a:t>el</a:t>
            </a:r>
            <a:r>
              <a:rPr lang="en-US" sz="2000"/>
              <a:t> 1% de la </a:t>
            </a:r>
            <a:r>
              <a:rPr lang="en-US" sz="2000" err="1"/>
              <a:t>asignación</a:t>
            </a:r>
            <a:r>
              <a:rPr lang="en-US" sz="2000"/>
              <a:t> del </a:t>
            </a:r>
            <a:r>
              <a:rPr lang="en-US" sz="2000" err="1"/>
              <a:t>Título</a:t>
            </a:r>
            <a:r>
              <a:rPr lang="en-US" sz="2000"/>
              <a:t> I para la </a:t>
            </a:r>
            <a:r>
              <a:rPr lang="en-US" sz="2000" err="1"/>
              <a:t>participación</a:t>
            </a:r>
            <a:r>
              <a:rPr lang="en-US" sz="2000"/>
              <a:t> de </a:t>
            </a:r>
            <a:r>
              <a:rPr lang="en-US" sz="2000" err="1"/>
              <a:t>los</a:t>
            </a:r>
            <a:r>
              <a:rPr lang="en-US" sz="2000"/>
              <a:t> padres y la </a:t>
            </a:r>
            <a:r>
              <a:rPr lang="en-US" sz="2000" err="1"/>
              <a:t>familia</a:t>
            </a:r>
            <a:r>
              <a:rPr lang="en-US" sz="2000"/>
              <a:t>.</a:t>
            </a:r>
            <a:endParaRPr/>
          </a:p>
          <a:p>
            <a:pPr marL="457200" lvl="0" indent="-419100" algn="l" rtl="0">
              <a:lnSpc>
                <a:spcPct val="100000"/>
              </a:lnSpc>
              <a:spcBef>
                <a:spcPts val="600"/>
              </a:spcBef>
              <a:spcAft>
                <a:spcPts val="0"/>
              </a:spcAft>
              <a:buSzPts val="3000"/>
              <a:buFont typeface="Arial"/>
              <a:buChar char="•"/>
            </a:pPr>
            <a:r>
              <a:rPr lang="en-US" sz="2000"/>
              <a:t>De ese 1%, </a:t>
            </a:r>
            <a:r>
              <a:rPr lang="en-US" sz="2000" err="1"/>
              <a:t>el</a:t>
            </a:r>
            <a:r>
              <a:rPr lang="en-US" sz="2000"/>
              <a:t> 10% </a:t>
            </a:r>
            <a:r>
              <a:rPr lang="en-US" sz="2000" err="1"/>
              <a:t>puede</a:t>
            </a:r>
            <a:r>
              <a:rPr lang="en-US" sz="2000"/>
              <a:t> </a:t>
            </a:r>
            <a:r>
              <a:rPr lang="en-US" sz="2000" err="1"/>
              <a:t>reservarse</a:t>
            </a:r>
            <a:r>
              <a:rPr lang="en-US" sz="2000"/>
              <a:t> a </a:t>
            </a:r>
            <a:r>
              <a:rPr lang="en-US" sz="2000" err="1"/>
              <a:t>nivel</a:t>
            </a:r>
            <a:r>
              <a:rPr lang="en-US" sz="2000"/>
              <a:t> de LEA / </a:t>
            </a:r>
            <a:r>
              <a:rPr lang="en-US" sz="2000" err="1"/>
              <a:t>distrito</a:t>
            </a:r>
            <a:r>
              <a:rPr lang="en-US" sz="2000"/>
              <a:t> para </a:t>
            </a:r>
            <a:r>
              <a:rPr lang="en-US" sz="2000" err="1"/>
              <a:t>iniciativas</a:t>
            </a:r>
            <a:r>
              <a:rPr lang="en-US" sz="2000"/>
              <a:t> de </a:t>
            </a:r>
            <a:r>
              <a:rPr lang="en-US" sz="2000" err="1"/>
              <a:t>todo</a:t>
            </a:r>
            <a:r>
              <a:rPr lang="en-US" sz="2000"/>
              <a:t> </a:t>
            </a:r>
            <a:r>
              <a:rPr lang="en-US" sz="2000" err="1"/>
              <a:t>el</a:t>
            </a:r>
            <a:r>
              <a:rPr lang="en-US" sz="2000"/>
              <a:t> </a:t>
            </a:r>
            <a:r>
              <a:rPr lang="en-US" sz="2000" err="1"/>
              <a:t>sistema</a:t>
            </a:r>
            <a:r>
              <a:rPr lang="en-US" sz="2000"/>
              <a:t> </a:t>
            </a:r>
            <a:r>
              <a:rPr lang="en-US" sz="2000" err="1"/>
              <a:t>relacionado</a:t>
            </a:r>
            <a:r>
              <a:rPr lang="en-US" sz="2000"/>
              <a:t> con la </a:t>
            </a:r>
            <a:r>
              <a:rPr lang="en-US" sz="2000" err="1"/>
              <a:t>participación</a:t>
            </a:r>
            <a:r>
              <a:rPr lang="en-US" sz="2000"/>
              <a:t> de </a:t>
            </a:r>
            <a:r>
              <a:rPr lang="en-US" sz="2000" err="1"/>
              <a:t>los</a:t>
            </a:r>
            <a:r>
              <a:rPr lang="en-US" sz="2000"/>
              <a:t> padres y la </a:t>
            </a:r>
            <a:r>
              <a:rPr lang="en-US" sz="2000" err="1"/>
              <a:t>familia</a:t>
            </a:r>
            <a:r>
              <a:rPr lang="en-US" sz="2000"/>
              <a:t>. El 90% restante </a:t>
            </a:r>
            <a:r>
              <a:rPr lang="en-US" sz="2000" err="1"/>
              <a:t>debe</a:t>
            </a:r>
            <a:r>
              <a:rPr lang="en-US" sz="2000"/>
              <a:t> </a:t>
            </a:r>
            <a:r>
              <a:rPr lang="en-US" sz="2000" err="1"/>
              <a:t>asignarse</a:t>
            </a:r>
            <a:r>
              <a:rPr lang="en-US" sz="2000"/>
              <a:t> a </a:t>
            </a:r>
            <a:r>
              <a:rPr lang="en-US" sz="2000" err="1"/>
              <a:t>todas</a:t>
            </a:r>
            <a:r>
              <a:rPr lang="en-US" sz="2000"/>
              <a:t> las </a:t>
            </a:r>
            <a:r>
              <a:rPr lang="en-US" sz="2000" err="1"/>
              <a:t>escuelas</a:t>
            </a:r>
            <a:r>
              <a:rPr lang="en-US" sz="2000"/>
              <a:t> de </a:t>
            </a:r>
            <a:r>
              <a:rPr lang="en-US" sz="2000" err="1"/>
              <a:t>Título</a:t>
            </a:r>
            <a:r>
              <a:rPr lang="en-US" sz="2000"/>
              <a:t> I </a:t>
            </a:r>
            <a:r>
              <a:rPr lang="en-US" sz="2000" err="1"/>
              <a:t>en</a:t>
            </a:r>
            <a:r>
              <a:rPr lang="en-US" sz="2000"/>
              <a:t> </a:t>
            </a:r>
            <a:r>
              <a:rPr lang="en-US" sz="2000" err="1"/>
              <a:t>el</a:t>
            </a:r>
            <a:r>
              <a:rPr lang="en-US" sz="2000"/>
              <a:t> </a:t>
            </a:r>
            <a:r>
              <a:rPr lang="en-US" sz="2000" err="1"/>
              <a:t>distrito</a:t>
            </a:r>
            <a:r>
              <a:rPr lang="en-US" sz="2000"/>
              <a:t>. </a:t>
            </a:r>
            <a:r>
              <a:rPr lang="en-US" sz="2000" err="1"/>
              <a:t>En</a:t>
            </a:r>
            <a:r>
              <a:rPr lang="en-US" sz="2000"/>
              <a:t> CMS, </a:t>
            </a:r>
            <a:r>
              <a:rPr lang="en-US" sz="2000" err="1"/>
              <a:t>cada</a:t>
            </a:r>
            <a:r>
              <a:rPr lang="en-US" sz="2000"/>
              <a:t> </a:t>
            </a:r>
            <a:r>
              <a:rPr lang="en-US" sz="2000" err="1"/>
              <a:t>escuela</a:t>
            </a:r>
            <a:r>
              <a:rPr lang="en-US" sz="2000"/>
              <a:t> de </a:t>
            </a:r>
            <a:r>
              <a:rPr lang="en-US" sz="2000" err="1"/>
              <a:t>Título</a:t>
            </a:r>
            <a:r>
              <a:rPr lang="en-US" sz="2000"/>
              <a:t> I </a:t>
            </a:r>
            <a:r>
              <a:rPr lang="en-US" sz="2000" err="1"/>
              <a:t>recibe</a:t>
            </a:r>
            <a:r>
              <a:rPr lang="en-US" sz="2000"/>
              <a:t> </a:t>
            </a:r>
            <a:r>
              <a:rPr lang="en-US" sz="2000" err="1"/>
              <a:t>su</a:t>
            </a:r>
            <a:r>
              <a:rPr lang="en-US" sz="2000"/>
              <a:t> </a:t>
            </a:r>
            <a:r>
              <a:rPr lang="en-US" sz="2000" err="1"/>
              <a:t>porción</a:t>
            </a:r>
            <a:r>
              <a:rPr lang="en-US" sz="2000"/>
              <a:t> del 90% para </a:t>
            </a:r>
            <a:r>
              <a:rPr lang="en-US" sz="2000" err="1"/>
              <a:t>implementar</a:t>
            </a:r>
            <a:r>
              <a:rPr lang="en-US" sz="2000"/>
              <a:t> </a:t>
            </a:r>
            <a:r>
              <a:rPr lang="en-US" sz="2000" err="1"/>
              <a:t>actividades</a:t>
            </a:r>
            <a:r>
              <a:rPr lang="en-US" sz="2000"/>
              <a:t> y </a:t>
            </a:r>
            <a:r>
              <a:rPr lang="en-US" sz="2000" err="1"/>
              <a:t>eventos</a:t>
            </a:r>
            <a:r>
              <a:rPr lang="en-US" sz="2000"/>
              <a:t> de </a:t>
            </a:r>
            <a:r>
              <a:rPr lang="en-US" sz="2000" err="1"/>
              <a:t>participación</a:t>
            </a:r>
            <a:r>
              <a:rPr lang="en-US" sz="2000"/>
              <a:t> de padres y </a:t>
            </a:r>
            <a:r>
              <a:rPr lang="en-US" sz="2000" err="1"/>
              <a:t>familias</a:t>
            </a:r>
            <a:r>
              <a:rPr lang="en-US" sz="2000"/>
              <a:t> a </a:t>
            </a:r>
            <a:r>
              <a:rPr lang="en-US" sz="2000" err="1"/>
              <a:t>nivel</a:t>
            </a:r>
            <a:r>
              <a:rPr lang="en-US" sz="2000"/>
              <a:t> escolar</a:t>
            </a:r>
            <a:endParaRPr/>
          </a:p>
          <a:p>
            <a:pPr marL="457200" lvl="0" indent="-419100" algn="l" rtl="0">
              <a:lnSpc>
                <a:spcPct val="100000"/>
              </a:lnSpc>
              <a:spcBef>
                <a:spcPts val="600"/>
              </a:spcBef>
              <a:spcAft>
                <a:spcPts val="0"/>
              </a:spcAft>
              <a:buSzPts val="3000"/>
              <a:buFont typeface="Arial"/>
              <a:buChar char="•"/>
            </a:pPr>
            <a:r>
              <a:rPr lang="en-US" sz="2000"/>
              <a:t>Los padres del </a:t>
            </a:r>
            <a:r>
              <a:rPr lang="en-US" sz="2000" err="1"/>
              <a:t>Título</a:t>
            </a:r>
            <a:r>
              <a:rPr lang="en-US" sz="2000"/>
              <a:t> I </a:t>
            </a:r>
            <a:r>
              <a:rPr lang="en-US" sz="2000" err="1"/>
              <a:t>tienen</a:t>
            </a:r>
            <a:r>
              <a:rPr lang="en-US" sz="2000"/>
              <a:t> </a:t>
            </a:r>
            <a:r>
              <a:rPr lang="en-US" sz="2000" err="1"/>
              <a:t>el</a:t>
            </a:r>
            <a:r>
              <a:rPr lang="en-US" sz="2000"/>
              <a:t> derecho de </a:t>
            </a:r>
            <a:r>
              <a:rPr lang="en-US" sz="2000" err="1"/>
              <a:t>dar</a:t>
            </a:r>
            <a:r>
              <a:rPr lang="en-US" sz="2000"/>
              <a:t> </a:t>
            </a:r>
            <a:r>
              <a:rPr lang="en-US" sz="2000" err="1"/>
              <a:t>su</a:t>
            </a:r>
            <a:r>
              <a:rPr lang="en-US" sz="2000"/>
              <a:t> </a:t>
            </a:r>
            <a:r>
              <a:rPr lang="en-US" sz="2000" err="1"/>
              <a:t>opinión</a:t>
            </a:r>
            <a:r>
              <a:rPr lang="en-US" sz="2000"/>
              <a:t> </a:t>
            </a:r>
            <a:r>
              <a:rPr lang="en-US" sz="2000" err="1"/>
              <a:t>sobre</a:t>
            </a:r>
            <a:r>
              <a:rPr lang="en-US" sz="2000"/>
              <a:t> las </a:t>
            </a:r>
            <a:r>
              <a:rPr lang="en-US" sz="2000" err="1"/>
              <a:t>decisiones</a:t>
            </a:r>
            <a:r>
              <a:rPr lang="en-US" sz="2000"/>
              <a:t> </a:t>
            </a:r>
            <a:r>
              <a:rPr lang="en-US" sz="2000" err="1"/>
              <a:t>sobre</a:t>
            </a:r>
            <a:r>
              <a:rPr lang="en-US" sz="2000"/>
              <a:t> </a:t>
            </a:r>
            <a:r>
              <a:rPr lang="en-US" sz="2000" err="1"/>
              <a:t>cómo</a:t>
            </a:r>
            <a:r>
              <a:rPr lang="en-US" sz="2000"/>
              <a:t> se </a:t>
            </a:r>
            <a:r>
              <a:rPr lang="en-US" sz="2000" err="1"/>
              <a:t>gasta</a:t>
            </a:r>
            <a:r>
              <a:rPr lang="en-US" sz="2000"/>
              <a:t> </a:t>
            </a:r>
            <a:r>
              <a:rPr lang="en-US" sz="2000" err="1"/>
              <a:t>este</a:t>
            </a:r>
            <a:r>
              <a:rPr lang="en-US" sz="2000"/>
              <a:t> dinero. Este </a:t>
            </a:r>
            <a:r>
              <a:rPr lang="en-US" sz="2000" err="1"/>
              <a:t>proceso</a:t>
            </a:r>
            <a:r>
              <a:rPr lang="en-US" sz="2000"/>
              <a:t> se </a:t>
            </a:r>
            <a:r>
              <a:rPr lang="en-US" sz="2000" err="1"/>
              <a:t>completa</a:t>
            </a:r>
            <a:r>
              <a:rPr lang="en-US" sz="2000"/>
              <a:t> a </a:t>
            </a:r>
            <a:r>
              <a:rPr lang="en-US" sz="2000" err="1"/>
              <a:t>través</a:t>
            </a:r>
            <a:r>
              <a:rPr lang="en-US" sz="2000"/>
              <a:t> del </a:t>
            </a:r>
            <a:r>
              <a:rPr lang="en-US" sz="2000" err="1"/>
              <a:t>Equipo</a:t>
            </a:r>
            <a:r>
              <a:rPr lang="en-US" sz="2000"/>
              <a:t> de </a:t>
            </a:r>
            <a:r>
              <a:rPr lang="en-US" sz="2000" err="1"/>
              <a:t>Mejora</a:t>
            </a:r>
            <a:r>
              <a:rPr lang="en-US" sz="2000"/>
              <a:t> Escolar (SIT)</a:t>
            </a:r>
            <a:endParaRPr sz="2000"/>
          </a:p>
          <a:p>
            <a:pPr marL="457200" lvl="0" indent="-228600" algn="l" rtl="0">
              <a:lnSpc>
                <a:spcPct val="100000"/>
              </a:lnSpc>
              <a:spcBef>
                <a:spcPts val="600"/>
              </a:spcBef>
              <a:spcAft>
                <a:spcPts val="0"/>
              </a:spcAft>
              <a:buSzPts val="3000"/>
              <a:buFont typeface="Arial"/>
              <a:buNone/>
            </a:pP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457200" y="438763"/>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2800" i="0" u="none" strike="noStrike" cap="none">
                <a:solidFill>
                  <a:srgbClr val="000000"/>
                </a:solidFill>
              </a:rPr>
              <a:t>Parent</a:t>
            </a:r>
            <a:r>
              <a:rPr lang="en-US" sz="2800">
                <a:solidFill>
                  <a:srgbClr val="000000"/>
                </a:solidFill>
              </a:rPr>
              <a:t> and Family </a:t>
            </a:r>
            <a:endParaRPr sz="2800">
              <a:solidFill>
                <a:srgbClr val="000000"/>
              </a:solidFill>
            </a:endParaRPr>
          </a:p>
          <a:p>
            <a:pPr marL="0" marR="0" lvl="0" indent="0" algn="ctr" rtl="0">
              <a:lnSpc>
                <a:spcPct val="100000"/>
              </a:lnSpc>
              <a:spcBef>
                <a:spcPts val="0"/>
              </a:spcBef>
              <a:spcAft>
                <a:spcPts val="0"/>
              </a:spcAft>
              <a:buSzPts val="3600"/>
              <a:buNone/>
            </a:pPr>
            <a:r>
              <a:rPr lang="en-US" sz="2800">
                <a:solidFill>
                  <a:srgbClr val="000000"/>
                </a:solidFill>
              </a:rPr>
              <a:t>Engagement Allocation</a:t>
            </a:r>
            <a:endParaRPr sz="2800">
              <a:solidFill>
                <a:srgbClr val="000000"/>
              </a:solidFill>
            </a:endParaRPr>
          </a:p>
        </p:txBody>
      </p:sp>
      <p:graphicFrame>
        <p:nvGraphicFramePr>
          <p:cNvPr id="138" name="Google Shape;138;p15"/>
          <p:cNvGraphicFramePr/>
          <p:nvPr>
            <p:extLst>
              <p:ext uri="{D42A27DB-BD31-4B8C-83A1-F6EECF244321}">
                <p14:modId xmlns:p14="http://schemas.microsoft.com/office/powerpoint/2010/main" val="200479060"/>
              </p:ext>
            </p:extLst>
          </p:nvPr>
        </p:nvGraphicFramePr>
        <p:xfrm>
          <a:off x="203200" y="1825934"/>
          <a:ext cx="8737600" cy="4234620"/>
        </p:xfrm>
        <a:graphic>
          <a:graphicData uri="http://schemas.openxmlformats.org/drawingml/2006/table">
            <a:tbl>
              <a:tblPr firstRow="1" firstCol="1" bandRow="1">
                <a:noFill/>
                <a:tableStyleId>{E9F8C1A7-0D41-4810-B2CD-E3252EE40660}</a:tableStyleId>
              </a:tblPr>
              <a:tblGrid>
                <a:gridCol w="2334437">
                  <a:extLst>
                    <a:ext uri="{9D8B030D-6E8A-4147-A177-3AD203B41FA5}">
                      <a16:colId xmlns:a16="http://schemas.microsoft.com/office/drawing/2014/main" val="20000"/>
                    </a:ext>
                  </a:extLst>
                </a:gridCol>
                <a:gridCol w="4097079">
                  <a:extLst>
                    <a:ext uri="{9D8B030D-6E8A-4147-A177-3AD203B41FA5}">
                      <a16:colId xmlns:a16="http://schemas.microsoft.com/office/drawing/2014/main" val="20001"/>
                    </a:ext>
                  </a:extLst>
                </a:gridCol>
                <a:gridCol w="2306084">
                  <a:extLst>
                    <a:ext uri="{9D8B030D-6E8A-4147-A177-3AD203B41FA5}">
                      <a16:colId xmlns:a16="http://schemas.microsoft.com/office/drawing/2014/main" val="20002"/>
                    </a:ext>
                  </a:extLst>
                </a:gridCol>
              </a:tblGrid>
              <a:tr h="328025">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Date</a:t>
                      </a:r>
                      <a:endParaRPr sz="1100" u="none" strike="noStrike" cap="none" dirty="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Event</a:t>
                      </a:r>
                      <a:endParaRPr sz="1100" u="none" strike="noStrike" cap="none" dirty="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Special Notes</a:t>
                      </a:r>
                      <a:endParaRPr lang="en-US"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31219">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rPr>
                        <a:t>August 24, 2023</a:t>
                      </a:r>
                      <a:endParaRPr sz="1100" u="none" strike="noStrike" cap="none" dirty="0">
                        <a:latin typeface="+mn-lt"/>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mn-lt"/>
                        </a:rPr>
                        <a:t>Open House</a:t>
                      </a:r>
                      <a:endParaRPr sz="1100" u="none" strike="noStrike" cap="none">
                        <a:latin typeface="+mn-lt"/>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Key Information</a:t>
                      </a:r>
                      <a:endParaRPr lang="en-US"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1901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rPr>
                        <a:t>September 29, 2023</a:t>
                      </a:r>
                      <a:endParaRPr sz="1100" u="none" strike="noStrike" cap="none" dirty="0">
                        <a:latin typeface="+mn-lt"/>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mn-lt"/>
                        </a:rPr>
                        <a:t>Annual Title 1 Meeting for Parents and Families</a:t>
                      </a:r>
                      <a:endParaRPr sz="1100" u="none" strike="noStrike" cap="none">
                        <a:latin typeface="+mn-lt"/>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Key Information</a:t>
                      </a:r>
                    </a:p>
                  </a:txBody>
                  <a:tcPr marL="68575" marR="68575" marT="0" marB="0"/>
                </a:tc>
                <a:extLst>
                  <a:ext uri="{0D108BD9-81ED-4DB2-BD59-A6C34878D82A}">
                    <a16:rowId xmlns:a16="http://schemas.microsoft.com/office/drawing/2014/main" val="10002"/>
                  </a:ext>
                </a:extLst>
              </a:tr>
              <a:tr h="212323">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September 18, 202</a:t>
                      </a: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mn-lt"/>
                        </a:rPr>
                        <a:t>Mobile Food Pantry</a:t>
                      </a:r>
                      <a:endParaRPr sz="1100" u="none" strike="noStrike" cap="none">
                        <a:latin typeface="+mn-lt"/>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lang="en-US"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12323">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October 11</a:t>
                      </a:r>
                      <a:r>
                        <a:rPr lang="en-US" sz="1100" u="none" strike="noStrike" cap="none" baseline="30000" dirty="0">
                          <a:latin typeface="+mn-lt"/>
                        </a:rPr>
                        <a:t>th</a:t>
                      </a:r>
                      <a:r>
                        <a:rPr lang="en-US" sz="1100" u="none" strike="noStrike" cap="none" dirty="0">
                          <a:latin typeface="+mn-lt"/>
                        </a:rPr>
                        <a:t> &amp; March 6</a:t>
                      </a:r>
                      <a:r>
                        <a:rPr lang="en-US" sz="1100" u="none" strike="noStrike" cap="none" baseline="30000" dirty="0">
                          <a:latin typeface="+mn-lt"/>
                        </a:rPr>
                        <a:t>th</a:t>
                      </a:r>
                      <a:r>
                        <a:rPr lang="en-US" sz="1100" u="none" strike="noStrike" cap="none" dirty="0">
                          <a:latin typeface="+mn-lt"/>
                        </a:rPr>
                        <a:t> </a:t>
                      </a: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rPr>
                        <a:t>Kindergarten-Eat Lunch with Your Child Day</a:t>
                      </a:r>
                      <a:endParaRPr sz="1100" u="none" strike="noStrike" cap="none" dirty="0">
                        <a:latin typeface="+mn-lt"/>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lang="en-US"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42356">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October 17, 2023</a:t>
                      </a: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rPr>
                        <a:t>Berryhill Mobile Food Pantry &amp; PTO Meeting</a:t>
                      </a:r>
                      <a:endParaRPr sz="1100" u="none" strike="noStrike" cap="none" dirty="0">
                        <a:latin typeface="+mn-lt"/>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lang="en-US"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1662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October 25, 2023</a:t>
                      </a: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ea typeface="Calibri"/>
                          <a:cs typeface="Calibri"/>
                          <a:sym typeface="Calibri"/>
                        </a:rPr>
                        <a:t>POP the Trunk Free Community Flea Market</a:t>
                      </a:r>
                      <a:endParaRPr sz="1100" u="none" strike="noStrike" cap="none" dirty="0">
                        <a:latin typeface="+mn-lt"/>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rPr>
                        <a:t>On the Bus Lot</a:t>
                      </a:r>
                      <a:endParaRPr sz="1100" u="none" strike="noStrike" cap="none" dirty="0">
                        <a:latin typeface="+mn-lt"/>
                        <a:ea typeface="Calibri"/>
                        <a:cs typeface="Calibri"/>
                        <a:sym typeface="Calibri"/>
                      </a:endParaRPr>
                    </a:p>
                  </a:txBody>
                  <a:tcPr marL="68575" marR="68575" marT="0" marB="0"/>
                </a:tc>
                <a:extLst>
                  <a:ext uri="{0D108BD9-81ED-4DB2-BD59-A6C34878D82A}">
                    <a16:rowId xmlns:a16="http://schemas.microsoft.com/office/drawing/2014/main" val="10006"/>
                  </a:ext>
                </a:extLst>
              </a:tr>
              <a:tr h="212323">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October 26</a:t>
                      </a:r>
                      <a:r>
                        <a:rPr lang="en-US" sz="1100" u="none" strike="noStrike" cap="none" baseline="30000" dirty="0">
                          <a:latin typeface="+mn-lt"/>
                        </a:rPr>
                        <a:t>th</a:t>
                      </a:r>
                      <a:r>
                        <a:rPr lang="en-US" sz="1100" u="none" strike="noStrike" cap="none" dirty="0">
                          <a:latin typeface="+mn-lt"/>
                        </a:rPr>
                        <a:t> &amp; April 17</a:t>
                      </a:r>
                      <a:r>
                        <a:rPr lang="en-US" sz="1100" u="none" strike="noStrike" cap="none" baseline="30000" dirty="0">
                          <a:latin typeface="+mn-lt"/>
                        </a:rPr>
                        <a:t>th </a:t>
                      </a:r>
                      <a:endParaRPr sz="1100" u="none" strike="noStrike" cap="none" dirty="0">
                        <a:latin typeface="+mn-lt"/>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mn-lt"/>
                          <a:ea typeface="Arial"/>
                          <a:cs typeface="Calibri" panose="020F0502020204030204" pitchFamily="34" charset="0"/>
                          <a:sym typeface="Arial"/>
                        </a:rPr>
                        <a:t>7</a:t>
                      </a:r>
                      <a:r>
                        <a:rPr lang="en-US" sz="1100" b="0" i="0" u="none" strike="noStrike" cap="none" baseline="30000" dirty="0">
                          <a:solidFill>
                            <a:schemeClr val="dk1"/>
                          </a:solidFill>
                          <a:latin typeface="+mn-lt"/>
                          <a:ea typeface="Arial"/>
                          <a:cs typeface="Calibri" panose="020F0502020204030204" pitchFamily="34" charset="0"/>
                          <a:sym typeface="Arial"/>
                        </a:rPr>
                        <a:t>th</a:t>
                      </a:r>
                      <a:r>
                        <a:rPr lang="en-US" sz="1100" b="0" i="0" u="none" strike="noStrike" cap="none" dirty="0">
                          <a:solidFill>
                            <a:schemeClr val="dk1"/>
                          </a:solidFill>
                          <a:latin typeface="+mn-lt"/>
                          <a:ea typeface="Arial"/>
                          <a:cs typeface="Calibri" panose="020F0502020204030204" pitchFamily="34" charset="0"/>
                          <a:sym typeface="Arial"/>
                        </a:rPr>
                        <a:t> Grade-Eat Lunch with Your Child Day</a:t>
                      </a:r>
                      <a:endParaRPr lang="en-US" sz="1100" b="0" i="0" u="none" strike="noStrike" cap="none" dirty="0">
                        <a:solidFill>
                          <a:schemeClr val="dk1"/>
                        </a:solidFill>
                        <a:latin typeface="+mn-lt"/>
                        <a:ea typeface="Calibri"/>
                        <a:cs typeface="Calibri" panose="020F050202020403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dirty="0">
                        <a:latin typeface="+mn-lt"/>
                        <a:ea typeface="Calibri"/>
                        <a:cs typeface="Calibri"/>
                        <a:sym typeface="Calibri"/>
                      </a:endParaRPr>
                    </a:p>
                  </a:txBody>
                  <a:tcPr marL="68575" marR="68575" marT="0" marB="0"/>
                </a:tc>
                <a:extLst>
                  <a:ext uri="{0D108BD9-81ED-4DB2-BD59-A6C34878D82A}">
                    <a16:rowId xmlns:a16="http://schemas.microsoft.com/office/drawing/2014/main" val="10008"/>
                  </a:ext>
                </a:extLst>
              </a:tr>
              <a:tr h="21232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Arial"/>
                          <a:ea typeface="Arial"/>
                          <a:cs typeface="Arial"/>
                          <a:sym typeface="Arial"/>
                        </a:rPr>
                        <a:t>November 8</a:t>
                      </a:r>
                      <a:r>
                        <a:rPr lang="en-US" sz="1100" b="1" i="0" u="none" strike="noStrike" cap="none" baseline="30000" dirty="0">
                          <a:solidFill>
                            <a:schemeClr val="lt1"/>
                          </a:solidFill>
                          <a:latin typeface="Arial"/>
                          <a:ea typeface="Arial"/>
                          <a:cs typeface="Arial"/>
                          <a:sym typeface="Arial"/>
                        </a:rPr>
                        <a:t>th</a:t>
                      </a:r>
                      <a:r>
                        <a:rPr lang="en-US" sz="1100" b="1" i="0" u="none" strike="noStrike" cap="none" dirty="0">
                          <a:solidFill>
                            <a:schemeClr val="lt1"/>
                          </a:solidFill>
                          <a:latin typeface="Arial"/>
                          <a:ea typeface="Arial"/>
                          <a:cs typeface="Arial"/>
                          <a:sym typeface="Arial"/>
                        </a:rPr>
                        <a:t> &amp; March 20</a:t>
                      </a:r>
                      <a:r>
                        <a:rPr lang="en-US" sz="1100" b="1" i="0" u="none" strike="noStrike" cap="none" baseline="30000" dirty="0">
                          <a:solidFill>
                            <a:schemeClr val="lt1"/>
                          </a:solidFill>
                          <a:latin typeface="Arial"/>
                          <a:ea typeface="Arial"/>
                          <a:cs typeface="Arial"/>
                          <a:sym typeface="Arial"/>
                        </a:rPr>
                        <a:t>th</a:t>
                      </a:r>
                      <a:r>
                        <a:rPr lang="en-US" sz="1100" b="1" i="0" u="none" strike="noStrike" cap="none" dirty="0">
                          <a:solidFill>
                            <a:schemeClr val="lt1"/>
                          </a:solidFill>
                          <a:latin typeface="Arial"/>
                          <a:ea typeface="Arial"/>
                          <a:cs typeface="Arial"/>
                          <a:sym typeface="Arial"/>
                        </a:rPr>
                        <a:t> </a:t>
                      </a: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mn-lt"/>
                          <a:ea typeface="Arial"/>
                          <a:cs typeface="Calibri" panose="020F0502020204030204" pitchFamily="34" charset="0"/>
                          <a:sym typeface="Arial"/>
                        </a:rPr>
                        <a:t>1</a:t>
                      </a:r>
                      <a:r>
                        <a:rPr lang="en-US" sz="1100" b="0" i="0" u="none" strike="noStrike" cap="none" baseline="30000" dirty="0">
                          <a:solidFill>
                            <a:schemeClr val="dk1"/>
                          </a:solidFill>
                          <a:latin typeface="+mn-lt"/>
                          <a:ea typeface="Arial"/>
                          <a:cs typeface="Calibri" panose="020F0502020204030204" pitchFamily="34" charset="0"/>
                          <a:sym typeface="Arial"/>
                        </a:rPr>
                        <a:t>st</a:t>
                      </a:r>
                      <a:r>
                        <a:rPr lang="en-US" sz="1100" b="0" i="0" u="none" strike="noStrike" cap="none" dirty="0">
                          <a:solidFill>
                            <a:schemeClr val="dk1"/>
                          </a:solidFill>
                          <a:latin typeface="+mn-lt"/>
                          <a:ea typeface="Arial"/>
                          <a:cs typeface="Calibri" panose="020F0502020204030204" pitchFamily="34" charset="0"/>
                          <a:sym typeface="Arial"/>
                        </a:rPr>
                        <a:t> Grade-Eat Lunch with Your Child Day</a:t>
                      </a:r>
                      <a:endParaRPr lang="en-US" sz="1100" b="0" i="0" u="none" strike="noStrike" cap="none" dirty="0">
                        <a:solidFill>
                          <a:schemeClr val="dk1"/>
                        </a:solidFill>
                        <a:latin typeface="+mn-lt"/>
                        <a:ea typeface="Calibri"/>
                        <a:cs typeface="Calibri" panose="020F050202020403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dirty="0">
                        <a:latin typeface="+mn-lt"/>
                        <a:ea typeface="Calibri"/>
                        <a:cs typeface="Calibri"/>
                        <a:sym typeface="Calibri"/>
                      </a:endParaRPr>
                    </a:p>
                  </a:txBody>
                  <a:tcPr marL="68575" marR="68575" marT="0" marB="0"/>
                </a:tc>
                <a:extLst>
                  <a:ext uri="{0D108BD9-81ED-4DB2-BD59-A6C34878D82A}">
                    <a16:rowId xmlns:a16="http://schemas.microsoft.com/office/drawing/2014/main" val="2353163693"/>
                  </a:ext>
                </a:extLst>
              </a:tr>
              <a:tr h="203404">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November 15</a:t>
                      </a:r>
                      <a:r>
                        <a:rPr lang="en-US" sz="1100" u="none" strike="noStrike" cap="none" baseline="30000" dirty="0">
                          <a:latin typeface="+mn-lt"/>
                        </a:rPr>
                        <a:t>th</a:t>
                      </a:r>
                      <a:r>
                        <a:rPr lang="en-US" sz="1100" u="none" strike="noStrike" cap="none" dirty="0">
                          <a:latin typeface="+mn-lt"/>
                        </a:rPr>
                        <a:t> &amp; April 10</a:t>
                      </a:r>
                      <a:r>
                        <a:rPr lang="en-US" sz="1100" u="none" strike="noStrike" cap="none" baseline="30000" dirty="0">
                          <a:latin typeface="+mn-lt"/>
                        </a:rPr>
                        <a:t>th</a:t>
                      </a:r>
                      <a:r>
                        <a:rPr lang="en-US" sz="1100" u="none" strike="noStrike" cap="none" dirty="0">
                          <a:latin typeface="+mn-lt"/>
                        </a:rPr>
                        <a:t> </a:t>
                      </a: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b="0" i="0" u="none" strike="noStrike" cap="none" dirty="0">
                          <a:solidFill>
                            <a:schemeClr val="dk1"/>
                          </a:solidFill>
                          <a:latin typeface="+mn-lt"/>
                          <a:ea typeface="Arial"/>
                          <a:cs typeface="Calibri" panose="020F0502020204030204" pitchFamily="34" charset="0"/>
                          <a:sym typeface="Arial"/>
                        </a:rPr>
                        <a:t>5</a:t>
                      </a:r>
                      <a:r>
                        <a:rPr lang="en-US" sz="1100" b="0" i="0" u="none" strike="noStrike" cap="none" baseline="30000" dirty="0">
                          <a:solidFill>
                            <a:schemeClr val="dk1"/>
                          </a:solidFill>
                          <a:latin typeface="+mn-lt"/>
                          <a:ea typeface="Arial"/>
                          <a:cs typeface="Calibri" panose="020F0502020204030204" pitchFamily="34" charset="0"/>
                          <a:sym typeface="Arial"/>
                        </a:rPr>
                        <a:t>th</a:t>
                      </a:r>
                      <a:r>
                        <a:rPr lang="en-US" sz="1100" b="0" i="0" u="none" strike="noStrike" cap="none" dirty="0">
                          <a:solidFill>
                            <a:schemeClr val="dk1"/>
                          </a:solidFill>
                          <a:latin typeface="+mn-lt"/>
                          <a:ea typeface="Arial"/>
                          <a:cs typeface="Calibri" panose="020F0502020204030204" pitchFamily="34" charset="0"/>
                          <a:sym typeface="Arial"/>
                        </a:rPr>
                        <a:t> Grade-Eat Lunch with Your Child Day</a:t>
                      </a:r>
                      <a:endParaRPr lang="en-US" sz="1100" b="0" i="0" u="none" strike="noStrike" cap="none" dirty="0">
                        <a:solidFill>
                          <a:schemeClr val="dk1"/>
                        </a:solidFill>
                        <a:latin typeface="+mn-lt"/>
                        <a:ea typeface="Calibri"/>
                        <a:cs typeface="Calibri" panose="020F050202020403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mn-lt"/>
                        </a:rPr>
                        <a:t> </a:t>
                      </a:r>
                      <a:endParaRPr sz="1100" u="none" strike="noStrike" cap="none">
                        <a:latin typeface="+mn-lt"/>
                        <a:ea typeface="Calibri"/>
                        <a:cs typeface="Calibri"/>
                        <a:sym typeface="Calibri"/>
                      </a:endParaRPr>
                    </a:p>
                  </a:txBody>
                  <a:tcPr marL="68575" marR="68575" marT="0" marB="0"/>
                </a:tc>
                <a:extLst>
                  <a:ext uri="{0D108BD9-81ED-4DB2-BD59-A6C34878D82A}">
                    <a16:rowId xmlns:a16="http://schemas.microsoft.com/office/drawing/2014/main" val="10009"/>
                  </a:ext>
                </a:extLst>
              </a:tr>
              <a:tr h="226118">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November 17</a:t>
                      </a:r>
                      <a:r>
                        <a:rPr lang="en-US" sz="1100" u="none" strike="noStrike" cap="none" baseline="30000" dirty="0">
                          <a:latin typeface="+mn-lt"/>
                        </a:rPr>
                        <a:t>th</a:t>
                      </a:r>
                      <a:r>
                        <a:rPr lang="en-US" sz="1100" u="none" strike="noStrike" cap="none" dirty="0">
                          <a:latin typeface="+mn-lt"/>
                        </a:rPr>
                        <a:t> &amp; February 12</a:t>
                      </a:r>
                      <a:r>
                        <a:rPr lang="en-US" sz="1100" u="none" strike="noStrike" cap="none" baseline="30000" dirty="0">
                          <a:latin typeface="+mn-lt"/>
                        </a:rPr>
                        <a:t>th</a:t>
                      </a:r>
                      <a:r>
                        <a:rPr lang="en-US" sz="1100" u="none" strike="noStrike" cap="none" dirty="0">
                          <a:latin typeface="+mn-lt"/>
                        </a:rPr>
                        <a:t> </a:t>
                      </a: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b="0" i="0" u="none" strike="noStrike" cap="none" dirty="0">
                          <a:solidFill>
                            <a:schemeClr val="dk1"/>
                          </a:solidFill>
                          <a:latin typeface="+mn-lt"/>
                          <a:ea typeface="Arial"/>
                          <a:cs typeface="Calibri" panose="020F0502020204030204" pitchFamily="34" charset="0"/>
                          <a:sym typeface="Arial"/>
                        </a:rPr>
                        <a:t>2</a:t>
                      </a:r>
                      <a:r>
                        <a:rPr lang="en-US" sz="1100" b="0" i="0" u="none" strike="noStrike" cap="none" baseline="30000" dirty="0">
                          <a:solidFill>
                            <a:schemeClr val="dk1"/>
                          </a:solidFill>
                          <a:latin typeface="+mn-lt"/>
                          <a:ea typeface="Arial"/>
                          <a:cs typeface="Calibri" panose="020F0502020204030204" pitchFamily="34" charset="0"/>
                          <a:sym typeface="Arial"/>
                        </a:rPr>
                        <a:t>nd</a:t>
                      </a:r>
                      <a:r>
                        <a:rPr lang="en-US" sz="1100" b="0" i="0" u="none" strike="noStrike" cap="none" dirty="0">
                          <a:solidFill>
                            <a:schemeClr val="dk1"/>
                          </a:solidFill>
                          <a:latin typeface="+mn-lt"/>
                          <a:ea typeface="Arial"/>
                          <a:cs typeface="Calibri" panose="020F0502020204030204" pitchFamily="34" charset="0"/>
                          <a:sym typeface="Arial"/>
                        </a:rPr>
                        <a:t> Grade-Eat Lunch with Your Child Day</a:t>
                      </a:r>
                      <a:endParaRPr lang="en-US" sz="1100" b="0" i="0" u="none" strike="noStrike" cap="none" dirty="0">
                        <a:solidFill>
                          <a:schemeClr val="dk1"/>
                        </a:solidFill>
                        <a:latin typeface="+mn-lt"/>
                        <a:ea typeface="Calibri"/>
                        <a:cs typeface="Calibri" panose="020F050202020403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mn-lt"/>
                        <a:ea typeface="Calibri"/>
                        <a:cs typeface="Calibri"/>
                        <a:sym typeface="Calibri"/>
                      </a:endParaRPr>
                    </a:p>
                  </a:txBody>
                  <a:tcPr marL="68575" marR="68575" marT="0" marB="0"/>
                </a:tc>
                <a:extLst>
                  <a:ext uri="{0D108BD9-81ED-4DB2-BD59-A6C34878D82A}">
                    <a16:rowId xmlns:a16="http://schemas.microsoft.com/office/drawing/2014/main" val="10010"/>
                  </a:ext>
                </a:extLst>
              </a:tr>
              <a:tr h="225036">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dirty="0">
                          <a:latin typeface="+mn-lt"/>
                        </a:rPr>
                        <a:t>November 22, 2023</a:t>
                      </a:r>
                      <a:endParaRPr sz="1100" u="none" strike="noStrike" cap="none" dirty="0">
                        <a:latin typeface="+mn-lt"/>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mn-lt"/>
                          <a:ea typeface="Calibri"/>
                          <a:cs typeface="Calibri"/>
                          <a:sym typeface="Calibri"/>
                        </a:rPr>
                        <a:t>Mobile Food Pantry</a:t>
                      </a: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mn-lt"/>
                        </a:rPr>
                        <a:t> </a:t>
                      </a:r>
                      <a:endParaRPr sz="1100" u="none" strike="noStrike" cap="none">
                        <a:latin typeface="+mn-lt"/>
                        <a:ea typeface="Calibri"/>
                        <a:cs typeface="Calibri"/>
                        <a:sym typeface="Calibri"/>
                      </a:endParaRPr>
                    </a:p>
                  </a:txBody>
                  <a:tcPr marL="68575" marR="68575" marT="0" marB="0"/>
                </a:tc>
                <a:extLst>
                  <a:ext uri="{0D108BD9-81ED-4DB2-BD59-A6C34878D82A}">
                    <a16:rowId xmlns:a16="http://schemas.microsoft.com/office/drawing/2014/main" val="10011"/>
                  </a:ext>
                </a:extLst>
              </a:tr>
              <a:tr h="225036">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dirty="0">
                          <a:latin typeface="+mn-lt"/>
                        </a:rPr>
                        <a:t>November 29</a:t>
                      </a:r>
                      <a:r>
                        <a:rPr lang="en-US" sz="1100" u="none" strike="noStrike" cap="none" baseline="30000" dirty="0">
                          <a:latin typeface="+mn-lt"/>
                        </a:rPr>
                        <a:t>th</a:t>
                      </a:r>
                      <a:r>
                        <a:rPr lang="en-US" sz="1100" u="none" strike="noStrike" cap="none" dirty="0">
                          <a:latin typeface="+mn-lt"/>
                        </a:rPr>
                        <a:t> </a:t>
                      </a:r>
                      <a:r>
                        <a:rPr lang="en-US" sz="1100" b="1" i="0" u="none" strike="noStrike" cap="none" dirty="0">
                          <a:solidFill>
                            <a:schemeClr val="lt1"/>
                          </a:solidFill>
                          <a:latin typeface="Arial"/>
                          <a:ea typeface="Arial"/>
                          <a:cs typeface="Arial"/>
                          <a:sym typeface="Arial"/>
                        </a:rPr>
                        <a:t>&amp;</a:t>
                      </a:r>
                      <a:r>
                        <a:rPr lang="en-US" sz="1100" b="1" i="0" u="none" strike="noStrike" cap="none" dirty="0">
                          <a:solidFill>
                            <a:schemeClr val="lt1"/>
                          </a:solidFill>
                          <a:latin typeface="+mn-lt"/>
                          <a:ea typeface="Arial"/>
                          <a:cs typeface="Arial"/>
                          <a:sym typeface="Arial"/>
                        </a:rPr>
                        <a:t> </a:t>
                      </a:r>
                      <a:r>
                        <a:rPr lang="en-US" sz="1100" b="1" i="0" u="none" strike="noStrike" cap="none" dirty="0">
                          <a:solidFill>
                            <a:schemeClr val="lt1"/>
                          </a:solidFill>
                          <a:latin typeface="Arial"/>
                          <a:ea typeface="Arial"/>
                          <a:cs typeface="Arial"/>
                          <a:sym typeface="Arial"/>
                        </a:rPr>
                        <a:t>February 21</a:t>
                      </a:r>
                      <a:r>
                        <a:rPr lang="en-US" sz="1100" b="1" i="0" u="none" strike="noStrike" cap="none" baseline="30000" dirty="0">
                          <a:solidFill>
                            <a:schemeClr val="lt1"/>
                          </a:solidFill>
                          <a:latin typeface="Arial"/>
                          <a:ea typeface="Arial"/>
                          <a:cs typeface="Arial"/>
                          <a:sym typeface="Arial"/>
                        </a:rPr>
                        <a:t>st</a:t>
                      </a:r>
                      <a:r>
                        <a:rPr lang="en-US" sz="1100" b="1" i="0" u="none" strike="noStrike" cap="none" dirty="0">
                          <a:solidFill>
                            <a:schemeClr val="lt1"/>
                          </a:solidFill>
                          <a:latin typeface="Arial"/>
                          <a:ea typeface="Arial"/>
                          <a:cs typeface="Arial"/>
                          <a:sym typeface="Arial"/>
                        </a:rPr>
                        <a:t>  </a:t>
                      </a:r>
                      <a:endParaRPr sz="1100" u="none" strike="noStrike" cap="none" dirty="0">
                        <a:latin typeface="+mn-lt"/>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mn-lt"/>
                          <a:ea typeface="Calibri"/>
                          <a:cs typeface="Calibri"/>
                          <a:sym typeface="Calibri"/>
                        </a:rPr>
                        <a:t>6</a:t>
                      </a:r>
                      <a:r>
                        <a:rPr lang="en-US" sz="1100" b="0" i="0" u="none" strike="noStrike" cap="none" baseline="30000" dirty="0">
                          <a:solidFill>
                            <a:schemeClr val="dk1"/>
                          </a:solidFill>
                          <a:latin typeface="+mn-lt"/>
                          <a:ea typeface="Calibri"/>
                          <a:cs typeface="Calibri"/>
                          <a:sym typeface="Calibri"/>
                        </a:rPr>
                        <a:t>th</a:t>
                      </a:r>
                      <a:r>
                        <a:rPr lang="en-US" sz="1100" b="0" i="0" u="none" strike="noStrike" cap="none" dirty="0">
                          <a:solidFill>
                            <a:schemeClr val="dk1"/>
                          </a:solidFill>
                          <a:latin typeface="+mn-lt"/>
                          <a:ea typeface="Calibri"/>
                          <a:cs typeface="Calibri"/>
                          <a:sym typeface="Calibri"/>
                        </a:rPr>
                        <a:t> Grade Eat Lunch with Your Child Day </a:t>
                      </a: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mn-lt"/>
                        </a:rPr>
                        <a:t> </a:t>
                      </a:r>
                      <a:endParaRPr sz="1100" u="none" strike="noStrike" cap="none">
                        <a:latin typeface="+mn-lt"/>
                        <a:ea typeface="Calibri"/>
                        <a:cs typeface="Calibri"/>
                        <a:sym typeface="Calibri"/>
                      </a:endParaRPr>
                    </a:p>
                  </a:txBody>
                  <a:tcPr marL="68575" marR="68575" marT="0" marB="0"/>
                </a:tc>
                <a:extLst>
                  <a:ext uri="{0D108BD9-81ED-4DB2-BD59-A6C34878D82A}">
                    <a16:rowId xmlns:a16="http://schemas.microsoft.com/office/drawing/2014/main" val="10012"/>
                  </a:ext>
                </a:extLst>
              </a:tr>
              <a:tr h="197114">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December 5, 2023</a:t>
                      </a:r>
                      <a:endParaRPr sz="1100" u="none" strike="noStrike" cap="none" dirty="0">
                        <a:latin typeface="+mn-lt"/>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u="none" strike="noStrike" cap="none" dirty="0">
                          <a:latin typeface="+mn-lt"/>
                          <a:ea typeface="Calibri"/>
                          <a:cs typeface="Calibri"/>
                          <a:sym typeface="Calibri"/>
                        </a:rPr>
                        <a:t>Winter Musical Performance</a:t>
                      </a: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ea typeface="Calibri"/>
                          <a:cs typeface="Calibri"/>
                          <a:sym typeface="Calibri"/>
                        </a:rPr>
                        <a:t>Grades: K-2 &amp; 6-8</a:t>
                      </a:r>
                      <a:endParaRPr sz="1100" u="none" strike="noStrike" cap="none" dirty="0">
                        <a:latin typeface="+mn-lt"/>
                        <a:ea typeface="Calibri"/>
                        <a:cs typeface="Calibri"/>
                        <a:sym typeface="Calibri"/>
                      </a:endParaRPr>
                    </a:p>
                  </a:txBody>
                  <a:tcPr marL="68575" marR="68575" marT="0" marB="0"/>
                </a:tc>
                <a:extLst>
                  <a:ext uri="{0D108BD9-81ED-4DB2-BD59-A6C34878D82A}">
                    <a16:rowId xmlns:a16="http://schemas.microsoft.com/office/drawing/2014/main" val="10013"/>
                  </a:ext>
                </a:extLst>
              </a:tr>
              <a:tr h="212323">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December 12, 2023</a:t>
                      </a:r>
                      <a:endParaRPr sz="1100" u="none" strike="noStrike" cap="none" dirty="0">
                        <a:latin typeface="+mn-lt"/>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u="none" strike="noStrike" cap="none" dirty="0">
                          <a:latin typeface="+mn-lt"/>
                          <a:ea typeface="Calibri"/>
                          <a:cs typeface="Calibri"/>
                          <a:sym typeface="Calibri"/>
                        </a:rPr>
                        <a:t>Mobile Food Pantry</a:t>
                      </a: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mn-lt"/>
                        <a:ea typeface="Calibri"/>
                        <a:cs typeface="Calibri"/>
                        <a:sym typeface="Calibri"/>
                      </a:endParaRPr>
                    </a:p>
                  </a:txBody>
                  <a:tcPr marL="68575" marR="68575" marT="0" marB="0"/>
                </a:tc>
                <a:extLst>
                  <a:ext uri="{0D108BD9-81ED-4DB2-BD59-A6C34878D82A}">
                    <a16:rowId xmlns:a16="http://schemas.microsoft.com/office/drawing/2014/main" val="10014"/>
                  </a:ext>
                </a:extLst>
              </a:tr>
              <a:tr h="216723">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December 13</a:t>
                      </a:r>
                      <a:r>
                        <a:rPr lang="en-US" sz="1100" b="1" i="0" u="none" strike="noStrike" cap="none" baseline="30000" dirty="0">
                          <a:solidFill>
                            <a:schemeClr val="lt1"/>
                          </a:solidFill>
                          <a:latin typeface="Arial"/>
                          <a:ea typeface="Arial"/>
                          <a:cs typeface="Arial"/>
                          <a:sym typeface="Arial"/>
                        </a:rPr>
                        <a:t>th   </a:t>
                      </a:r>
                      <a:r>
                        <a:rPr lang="en-US" sz="1100" b="1" i="0" u="none" strike="noStrike" cap="none" dirty="0">
                          <a:solidFill>
                            <a:schemeClr val="lt1"/>
                          </a:solidFill>
                          <a:latin typeface="Arial"/>
                          <a:ea typeface="Arial"/>
                          <a:cs typeface="Arial"/>
                          <a:sym typeface="Arial"/>
                        </a:rPr>
                        <a:t>&amp; May 1</a:t>
                      </a:r>
                      <a:r>
                        <a:rPr lang="en-US" sz="1100" b="1" i="0" u="none" strike="noStrike" cap="none" baseline="30000" dirty="0">
                          <a:solidFill>
                            <a:schemeClr val="lt1"/>
                          </a:solidFill>
                          <a:latin typeface="Arial"/>
                          <a:ea typeface="Arial"/>
                          <a:cs typeface="Arial"/>
                          <a:sym typeface="Arial"/>
                        </a:rPr>
                        <a:t>st</a:t>
                      </a:r>
                      <a:r>
                        <a:rPr lang="en-US" sz="1100" b="1" i="0" u="none" strike="noStrike" cap="none" dirty="0">
                          <a:solidFill>
                            <a:schemeClr val="lt1"/>
                          </a:solidFill>
                          <a:latin typeface="Arial"/>
                          <a:ea typeface="Arial"/>
                          <a:cs typeface="Arial"/>
                          <a:sym typeface="Arial"/>
                        </a:rPr>
                        <a:t> </a:t>
                      </a: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mn-lt"/>
                          <a:ea typeface="Calibri"/>
                          <a:cs typeface="Calibri"/>
                          <a:sym typeface="Calibri"/>
                        </a:rPr>
                        <a:t>8</a:t>
                      </a:r>
                      <a:r>
                        <a:rPr lang="en-US" sz="1100" b="0" i="0" u="none" strike="noStrike" cap="none" baseline="30000" dirty="0">
                          <a:solidFill>
                            <a:schemeClr val="dk1"/>
                          </a:solidFill>
                          <a:latin typeface="+mn-lt"/>
                          <a:ea typeface="Calibri"/>
                          <a:cs typeface="Calibri"/>
                          <a:sym typeface="Calibri"/>
                        </a:rPr>
                        <a:t>th</a:t>
                      </a:r>
                      <a:r>
                        <a:rPr lang="en-US" sz="1100" b="0" i="0" u="none" strike="noStrike" cap="none" dirty="0">
                          <a:solidFill>
                            <a:schemeClr val="dk1"/>
                          </a:solidFill>
                          <a:latin typeface="+mn-lt"/>
                          <a:ea typeface="Calibri"/>
                          <a:cs typeface="Calibri"/>
                          <a:sym typeface="Calibri"/>
                        </a:rPr>
                        <a:t> Grade Eat Lunch with Your Child Day</a:t>
                      </a: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mn-lt"/>
                        </a:rPr>
                        <a:t> </a:t>
                      </a:r>
                      <a:endParaRPr sz="1100" u="none" strike="noStrike" cap="none">
                        <a:latin typeface="+mn-lt"/>
                        <a:ea typeface="Calibri"/>
                        <a:cs typeface="Calibri"/>
                        <a:sym typeface="Calibri"/>
                      </a:endParaRPr>
                    </a:p>
                  </a:txBody>
                  <a:tcPr marL="68575" marR="68575" marT="0" marB="0"/>
                </a:tc>
                <a:extLst>
                  <a:ext uri="{0D108BD9-81ED-4DB2-BD59-A6C34878D82A}">
                    <a16:rowId xmlns:a16="http://schemas.microsoft.com/office/drawing/2014/main" val="10015"/>
                  </a:ext>
                </a:extLst>
              </a:tr>
              <a:tr h="217691">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mn-lt"/>
                        </a:rPr>
                        <a:t>TBD</a:t>
                      </a:r>
                      <a:endParaRPr sz="1100" u="none" strike="noStrike" cap="none" dirty="0">
                        <a:latin typeface="+mn-lt"/>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mn-lt"/>
                          <a:ea typeface="Arial"/>
                          <a:cs typeface="Calibri" panose="020F0502020204030204" pitchFamily="34" charset="0"/>
                          <a:sym typeface="Arial"/>
                        </a:rPr>
                        <a:t>Spring POP the Trunk Free Community Flea Market</a:t>
                      </a:r>
                      <a:endParaRPr lang="en-US" sz="1100" b="0" i="0" u="none" strike="noStrike" cap="none" dirty="0">
                        <a:solidFill>
                          <a:schemeClr val="dk1"/>
                        </a:solidFill>
                        <a:latin typeface="+mn-lt"/>
                        <a:ea typeface="Calibri"/>
                        <a:cs typeface="Calibri" panose="020F0502020204030204" pitchFamily="34" charset="0"/>
                        <a:sym typeface="Calibri"/>
                      </a:endParaRPr>
                    </a:p>
                  </a:txBody>
                  <a:tcPr marL="68575" marR="68575"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100" u="none" strike="noStrike" cap="none" dirty="0">
                          <a:latin typeface="+mn-lt"/>
                        </a:rPr>
                        <a:t>On the Bus Lot</a:t>
                      </a:r>
                      <a:endParaRPr lang="en-US" sz="1100" u="none" strike="noStrike" cap="none" dirty="0">
                        <a:latin typeface="+mn-lt"/>
                        <a:ea typeface="Calibri"/>
                        <a:cs typeface="Calibri"/>
                        <a:sym typeface="Calibri"/>
                      </a:endParaRPr>
                    </a:p>
                  </a:txBody>
                  <a:tcPr marL="68575" marR="68575" marT="0" marB="0"/>
                </a:tc>
                <a:extLst>
                  <a:ext uri="{0D108BD9-81ED-4DB2-BD59-A6C34878D82A}">
                    <a16:rowId xmlns:a16="http://schemas.microsoft.com/office/drawing/2014/main" val="10016"/>
                  </a:ext>
                </a:extLst>
              </a:tr>
              <a:tr h="212323">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dirty="0">
                          <a:latin typeface="+mn-lt"/>
                        </a:rPr>
                        <a:t>TBD</a:t>
                      </a:r>
                      <a:endParaRPr sz="14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b="0" i="0" u="none" strike="noStrike" cap="none" dirty="0">
                          <a:solidFill>
                            <a:schemeClr val="dk1"/>
                          </a:solidFill>
                          <a:latin typeface="+mn-lt"/>
                          <a:ea typeface="Arial"/>
                          <a:cs typeface="Calibri" panose="020F0502020204030204" pitchFamily="34" charset="0"/>
                          <a:sym typeface="Arial"/>
                        </a:rPr>
                        <a:t>Spring </a:t>
                      </a:r>
                      <a:r>
                        <a:rPr lang="en-US" sz="1100" b="0" i="0" u="none" strike="noStrike" cap="none" dirty="0">
                          <a:solidFill>
                            <a:schemeClr val="dk1"/>
                          </a:solidFill>
                          <a:latin typeface="+mn-lt"/>
                          <a:ea typeface="Calibri"/>
                          <a:cs typeface="Calibri"/>
                          <a:sym typeface="Calibri"/>
                        </a:rPr>
                        <a:t>Musical Performance</a:t>
                      </a:r>
                      <a:endParaRPr lang="en-US" sz="1100" b="0" i="0" u="none" strike="noStrike" cap="none" dirty="0">
                        <a:solidFill>
                          <a:schemeClr val="dk1"/>
                        </a:solidFill>
                        <a:latin typeface="+mn-lt"/>
                        <a:ea typeface="Calibri"/>
                        <a:cs typeface="Calibri" panose="020F050202020403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latin typeface="+mn-lt"/>
                        </a:rPr>
                        <a:t> Grades: 3-5 &amp; 6-8 </a:t>
                      </a:r>
                      <a:endParaRPr sz="1100" u="none" strike="noStrike" cap="none" dirty="0">
                        <a:latin typeface="+mn-lt"/>
                        <a:ea typeface="Calibri"/>
                        <a:cs typeface="Calibri"/>
                        <a:sym typeface="Calibri"/>
                      </a:endParaRPr>
                    </a:p>
                  </a:txBody>
                  <a:tcPr marL="68575" marR="68575" marT="0" marB="0"/>
                </a:tc>
                <a:extLst>
                  <a:ext uri="{0D108BD9-81ED-4DB2-BD59-A6C34878D82A}">
                    <a16:rowId xmlns:a16="http://schemas.microsoft.com/office/drawing/2014/main" val="10017"/>
                  </a:ext>
                </a:extLst>
              </a:tr>
              <a:tr h="212323">
                <a:tc>
                  <a:txBody>
                    <a:bodyPr/>
                    <a:lstStyle/>
                    <a:p>
                      <a:pPr marL="0" marR="0" lvl="0" indent="0" algn="l" rtl="0">
                        <a:lnSpc>
                          <a:spcPct val="100000"/>
                        </a:lnSpc>
                        <a:spcBef>
                          <a:spcPts val="0"/>
                        </a:spcBef>
                        <a:spcAft>
                          <a:spcPts val="0"/>
                        </a:spcAft>
                        <a:buClr>
                          <a:schemeClr val="dk1"/>
                        </a:buClr>
                        <a:buSzPts val="1100"/>
                        <a:buFont typeface="Arial"/>
                        <a:buNone/>
                      </a:pPr>
                      <a:endParaRPr sz="1100" u="none" strike="noStrike" cap="none" dirty="0">
                        <a:latin typeface="+mn-lt"/>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dirty="0">
                        <a:latin typeface="+mn-lt"/>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209925382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457200" y="274638"/>
            <a:ext cx="8229600" cy="80909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sz="2400">
                <a:solidFill>
                  <a:schemeClr val="dk1"/>
                </a:solidFill>
              </a:rPr>
              <a:t>Padres y </a:t>
            </a:r>
            <a:r>
              <a:rPr lang="en-US" sz="2400" err="1">
                <a:solidFill>
                  <a:schemeClr val="dk1"/>
                </a:solidFill>
              </a:rPr>
              <a:t>familias</a:t>
            </a:r>
            <a:br>
              <a:rPr lang="en-US" sz="2400">
                <a:solidFill>
                  <a:schemeClr val="dk1"/>
                </a:solidFill>
              </a:rPr>
            </a:br>
            <a:r>
              <a:rPr lang="en-US" sz="2400" err="1">
                <a:solidFill>
                  <a:schemeClr val="dk1"/>
                </a:solidFill>
              </a:rPr>
              <a:t>Asignación</a:t>
            </a:r>
            <a:r>
              <a:rPr lang="en-US" sz="2400">
                <a:solidFill>
                  <a:schemeClr val="dk1"/>
                </a:solidFill>
              </a:rPr>
              <a:t> de </a:t>
            </a:r>
            <a:r>
              <a:rPr lang="en-US" sz="2400" err="1">
                <a:solidFill>
                  <a:schemeClr val="dk1"/>
                </a:solidFill>
              </a:rPr>
              <a:t>compromisos</a:t>
            </a:r>
            <a:br>
              <a:rPr lang="en-US" sz="2800">
                <a:solidFill>
                  <a:schemeClr val="dk1"/>
                </a:solidFill>
              </a:rPr>
            </a:br>
            <a:endParaRPr sz="2800">
              <a:solidFill>
                <a:schemeClr val="dk1"/>
              </a:solidFill>
            </a:endParaRPr>
          </a:p>
        </p:txBody>
      </p:sp>
      <p:graphicFrame>
        <p:nvGraphicFramePr>
          <p:cNvPr id="144" name="Google Shape;144;p16"/>
          <p:cNvGraphicFramePr/>
          <p:nvPr>
            <p:extLst>
              <p:ext uri="{D42A27DB-BD31-4B8C-83A1-F6EECF244321}">
                <p14:modId xmlns:p14="http://schemas.microsoft.com/office/powerpoint/2010/main" val="3543707221"/>
              </p:ext>
            </p:extLst>
          </p:nvPr>
        </p:nvGraphicFramePr>
        <p:xfrm>
          <a:off x="401425" y="1083733"/>
          <a:ext cx="8285373" cy="5605635"/>
        </p:xfrm>
        <a:graphic>
          <a:graphicData uri="http://schemas.openxmlformats.org/drawingml/2006/table">
            <a:tbl>
              <a:tblPr firstRow="1" firstCol="1" bandRow="1">
                <a:noFill/>
                <a:tableStyleId>{E9F8C1A7-0D41-4810-B2CD-E3252EE40660}</a:tableStyleId>
              </a:tblPr>
              <a:tblGrid>
                <a:gridCol w="1989666">
                  <a:extLst>
                    <a:ext uri="{9D8B030D-6E8A-4147-A177-3AD203B41FA5}">
                      <a16:colId xmlns:a16="http://schemas.microsoft.com/office/drawing/2014/main" val="20000"/>
                    </a:ext>
                  </a:extLst>
                </a:gridCol>
                <a:gridCol w="4043157">
                  <a:extLst>
                    <a:ext uri="{9D8B030D-6E8A-4147-A177-3AD203B41FA5}">
                      <a16:colId xmlns:a16="http://schemas.microsoft.com/office/drawing/2014/main" val="20001"/>
                    </a:ext>
                  </a:extLst>
                </a:gridCol>
                <a:gridCol w="2252550">
                  <a:extLst>
                    <a:ext uri="{9D8B030D-6E8A-4147-A177-3AD203B41FA5}">
                      <a16:colId xmlns:a16="http://schemas.microsoft.com/office/drawing/2014/main" val="20002"/>
                    </a:ext>
                  </a:extLst>
                </a:gridCol>
              </a:tblGrid>
              <a:tr h="161782">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latin typeface="Calibri"/>
                          <a:ea typeface="Calibri"/>
                          <a:cs typeface="Calibri"/>
                          <a:sym typeface="Calibri"/>
                        </a:rPr>
                        <a:t>Fecha</a:t>
                      </a:r>
                      <a:endParaRPr sz="1100" u="none" strike="noStrike" cap="none" err="1">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t>Eventos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 Notas </a:t>
                      </a:r>
                      <a:r>
                        <a:rPr lang="en-US" sz="1100" u="none" strike="noStrike" cap="none" err="1"/>
                        <a:t>especiales</a:t>
                      </a:r>
                      <a:endParaRPr sz="1100" u="none" strike="noStrike" cap="none" err="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61782">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t>24 de </a:t>
                      </a:r>
                      <a:r>
                        <a:rPr lang="en-US" sz="1100" u="none" strike="noStrike" cap="none" dirty="0" err="1"/>
                        <a:t>agosto</a:t>
                      </a:r>
                      <a:r>
                        <a:rPr lang="en-US" sz="1100" u="none" strike="noStrike" cap="none" dirty="0"/>
                        <a:t>, 2023</a:t>
                      </a:r>
                      <a:endParaRPr sz="1100" u="none" strike="noStrike" cap="none" dirty="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Escuela </a:t>
                      </a:r>
                      <a:r>
                        <a:rPr lang="en-US" sz="1100" u="none" strike="noStrike" cap="none" err="1"/>
                        <a:t>abierta</a:t>
                      </a:r>
                      <a:endParaRPr sz="1100" u="none" strike="noStrike" cap="none" err="1">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latin typeface="Calibri"/>
                          <a:ea typeface="Calibri"/>
                          <a:cs typeface="Calibri"/>
                          <a:sym typeface="Calibri"/>
                        </a:rPr>
                        <a:t>Información</a:t>
                      </a:r>
                      <a:r>
                        <a:rPr lang="en-US" sz="1100" u="none" strike="noStrike" cap="none">
                          <a:latin typeface="Calibri"/>
                          <a:ea typeface="Calibri"/>
                          <a:cs typeface="Calibri"/>
                          <a:sym typeface="Calibri"/>
                        </a:rPr>
                        <a:t> clave</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90331">
                <a:tc>
                  <a:txBody>
                    <a:bodyPr/>
                    <a:lstStyle/>
                    <a:p>
                      <a:pPr marL="0" marR="0" lvl="0" indent="0" algn="l" rtl="0">
                        <a:lnSpc>
                          <a:spcPct val="107000"/>
                        </a:lnSpc>
                        <a:spcBef>
                          <a:spcPts val="0"/>
                        </a:spcBef>
                        <a:spcAft>
                          <a:spcPts val="0"/>
                        </a:spcAft>
                        <a:buClr>
                          <a:schemeClr val="dk1"/>
                        </a:buClr>
                        <a:buSzPts val="1100"/>
                        <a:buFont typeface="Arial"/>
                        <a:buNone/>
                      </a:pPr>
                      <a:r>
                        <a:rPr lang="en-US" sz="1100" u="none" strike="noStrike" cap="none" dirty="0"/>
                        <a:t>29 de </a:t>
                      </a:r>
                      <a:r>
                        <a:rPr lang="en-US" sz="1100" u="none" strike="noStrike" cap="none" dirty="0" err="1"/>
                        <a:t>septiembre</a:t>
                      </a:r>
                      <a:r>
                        <a:rPr lang="en-US" sz="1100" u="none" strike="noStrike" cap="none" dirty="0"/>
                        <a:t>, 2023</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err="1"/>
                        <a:t>Título</a:t>
                      </a:r>
                      <a:r>
                        <a:rPr lang="en-US" sz="1100" u="none" strike="noStrike" cap="none"/>
                        <a:t> 1 Noche de padres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latin typeface="Arial"/>
                          <a:ea typeface="Arial"/>
                          <a:cs typeface="Arial"/>
                          <a:sym typeface="Arial"/>
                        </a:rPr>
                        <a:t>Información</a:t>
                      </a:r>
                      <a:r>
                        <a:rPr lang="en-US" sz="1100" u="none" strike="noStrike" cap="none">
                          <a:latin typeface="Arial"/>
                          <a:ea typeface="Arial"/>
                          <a:cs typeface="Arial"/>
                          <a:sym typeface="Arial"/>
                        </a:rPr>
                        <a:t> clave</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99848">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18 de </a:t>
                      </a:r>
                      <a:r>
                        <a:rPr lang="en-US" sz="1100" u="none" strike="noStrike" cap="none" dirty="0" err="1"/>
                        <a:t>septiembre</a:t>
                      </a:r>
                      <a:r>
                        <a:rPr lang="en-US" sz="1100" u="none" strike="noStrike" cap="none" dirty="0"/>
                        <a:t>, 2023</a:t>
                      </a:r>
                      <a:endParaRPr sz="1100" u="none" strike="noStrike" cap="none" dirty="0"/>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err="1"/>
                        <a:t>Despensa</a:t>
                      </a:r>
                      <a:r>
                        <a:rPr lang="en-US" sz="1100" u="none" strike="noStrike" cap="none"/>
                        <a:t> </a:t>
                      </a:r>
                      <a:r>
                        <a:rPr lang="en-US" sz="1100" b="0" i="0" u="none" strike="noStrike" cap="none" noProof="0" err="1">
                          <a:latin typeface="Arial"/>
                        </a:rPr>
                        <a:t>móvil</a:t>
                      </a:r>
                      <a:r>
                        <a:rPr lang="en-US" sz="1100" b="0" i="0" u="none" strike="noStrike" cap="none" noProof="0">
                          <a:latin typeface="Arial"/>
                        </a:rPr>
                        <a:t> de </a:t>
                      </a:r>
                      <a:r>
                        <a:rPr lang="en-US" sz="1100" b="0" i="0" u="none" strike="noStrike" cap="none" noProof="0" err="1">
                          <a:latin typeface="Arial"/>
                        </a:rPr>
                        <a:t>alimentos</a:t>
                      </a:r>
                      <a:endParaRPr sz="1100" u="none" strike="noStrike" cap="none">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t>Información</a:t>
                      </a:r>
                      <a:r>
                        <a:rPr lang="en-US" sz="1100" u="none" strike="noStrike" cap="none"/>
                        <a:t> clave/</a:t>
                      </a:r>
                      <a:r>
                        <a:rPr lang="en-US" sz="1100" u="none" strike="noStrike" cap="none" err="1"/>
                        <a:t>Refrigerio</a:t>
                      </a:r>
                      <a:endParaRPr lang="en-US"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0453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10 de </a:t>
                      </a:r>
                      <a:r>
                        <a:rPr lang="en-US" sz="1100" u="none" strike="noStrike" cap="none" dirty="0" err="1"/>
                        <a:t>octubre</a:t>
                      </a:r>
                      <a:r>
                        <a:rPr lang="en-US" sz="1100" u="none" strike="noStrike" cap="none" dirty="0"/>
                        <a:t>, 2023 &amp; 6 de </a:t>
                      </a:r>
                      <a:r>
                        <a:rPr lang="en-US" sz="1100" u="none" strike="noStrike" cap="none" dirty="0" err="1"/>
                        <a:t>marzo</a:t>
                      </a:r>
                      <a:endParaRPr sz="1100" u="none" strike="noStrike" cap="none" dirty="0"/>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t>Kindergarten-Día de Almuerzo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err="1">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16178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10 de </a:t>
                      </a:r>
                      <a:r>
                        <a:rPr lang="en-US" sz="1100" u="none" strike="noStrike" cap="none" dirty="0" err="1"/>
                        <a:t>octubre</a:t>
                      </a:r>
                      <a:r>
                        <a:rPr lang="en-US" sz="1100" u="none" strike="noStrike" cap="none" dirty="0"/>
                        <a:t>, 2022</a:t>
                      </a:r>
                      <a:endParaRPr sz="1100" u="none" strike="noStrike" cap="none" dirty="0"/>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t>Berryhill B3 Bash y </a:t>
                      </a:r>
                      <a:r>
                        <a:rPr lang="en-US" sz="1100" b="0" i="0" u="none" strike="noStrike" cap="none" noProof="0" err="1"/>
                        <a:t>despensa</a:t>
                      </a:r>
                      <a:r>
                        <a:rPr lang="en-US" sz="1100" b="0" i="0" u="none" strike="noStrike" cap="none" noProof="0"/>
                        <a:t> </a:t>
                      </a:r>
                      <a:r>
                        <a:rPr lang="en-US" sz="1100" b="0" i="0" u="none" strike="noStrike" cap="none" noProof="0" err="1"/>
                        <a:t>móvil</a:t>
                      </a:r>
                      <a:r>
                        <a:rPr lang="en-US" sz="1100" b="0" i="0" u="none" strike="noStrike" cap="none" noProof="0"/>
                        <a:t> de </a:t>
                      </a:r>
                      <a:r>
                        <a:rPr lang="en-US" sz="1100" b="0" i="0" u="none" strike="noStrike" cap="none" noProof="0" err="1"/>
                        <a:t>alimentos</a:t>
                      </a:r>
                      <a:endParaRPr err="1">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Informacion clave/</a:t>
                      </a:r>
                      <a:r>
                        <a:rPr lang="en-US" sz="1100" u="none" strike="noStrike" cap="none" err="1"/>
                        <a:t>Refrigerio</a:t>
                      </a:r>
                      <a:endParaRPr sz="1100" u="none" strike="noStrike" cap="none" err="1">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0453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8 de </a:t>
                      </a:r>
                      <a:r>
                        <a:rPr lang="en-US" sz="1100" u="none" strike="noStrike" cap="none" dirty="0" err="1"/>
                        <a:t>octubre</a:t>
                      </a:r>
                      <a:r>
                        <a:rPr lang="en-US" sz="1100" u="none" strike="noStrike" cap="none" dirty="0"/>
                        <a:t> &amp; 20 de </a:t>
                      </a:r>
                      <a:r>
                        <a:rPr lang="en-US" sz="1100" u="none" strike="noStrike" cap="none" dirty="0" err="1"/>
                        <a:t>marzo</a:t>
                      </a:r>
                      <a:endParaRPr sz="1100" u="none" strike="noStrike" cap="none" dirty="0"/>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t>1er Grado: 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sz="1100" b="0" i="0" u="none" strike="noStrike" cap="none" noProof="0" err="1">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16178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27 de </a:t>
                      </a:r>
                      <a:r>
                        <a:rPr lang="en-US" sz="1100" u="none" strike="noStrike" cap="none" dirty="0" err="1"/>
                        <a:t>octubre</a:t>
                      </a:r>
                      <a:r>
                        <a:rPr lang="en-US" sz="1100" u="none" strike="noStrike" cap="none" dirty="0"/>
                        <a:t>, 2022</a:t>
                      </a:r>
                      <a:endParaRPr sz="1100" u="none" strike="noStrike" cap="none" dirty="0"/>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t>Mercado de </a:t>
                      </a:r>
                      <a:r>
                        <a:rPr lang="en-US" sz="1100" b="0" i="0" u="none" strike="noStrike" cap="none" noProof="0" err="1"/>
                        <a:t>pulgas</a:t>
                      </a:r>
                      <a:r>
                        <a:rPr lang="en-US" sz="1100" b="0" i="0" u="none" strike="noStrike" cap="none" noProof="0"/>
                        <a:t> </a:t>
                      </a:r>
                      <a:r>
                        <a:rPr lang="en-US" sz="1100" b="0" i="0" u="none" strike="noStrike" cap="none" noProof="0" err="1"/>
                        <a:t>comunitario</a:t>
                      </a:r>
                      <a:r>
                        <a:rPr lang="en-US" sz="1100" b="0" i="0" u="none" strike="noStrike" cap="none" noProof="0"/>
                        <a:t> </a:t>
                      </a:r>
                      <a:r>
                        <a:rPr lang="en-US" sz="1100" b="0" i="0" u="none" strike="noStrike" cap="none" noProof="0" err="1"/>
                        <a:t>gratuito</a:t>
                      </a:r>
                      <a:r>
                        <a:rPr lang="en-US" sz="1100" b="0" i="0" u="none" strike="noStrike" cap="none" noProof="0"/>
                        <a:t> "ABRE la </a:t>
                      </a:r>
                      <a:r>
                        <a:rPr lang="en-US" sz="1100" b="0" i="0" u="none" strike="noStrike" cap="none" noProof="0" err="1"/>
                        <a:t>Cajuela</a:t>
                      </a:r>
                      <a:r>
                        <a:rPr lang="en-US" sz="1100" b="0" i="0" u="none" strike="noStrike" cap="none" noProof="0"/>
                        <a:t>"</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t>Información</a:t>
                      </a:r>
                      <a:r>
                        <a:rPr lang="en-US" sz="1100" u="none" strike="noStrike" cap="none"/>
                        <a:t> clave/</a:t>
                      </a:r>
                      <a:r>
                        <a:rPr lang="en-US" sz="1100" u="none" strike="noStrike" cap="none" err="1"/>
                        <a:t>Refrigerio</a:t>
                      </a:r>
                      <a:endParaRPr sz="1100" u="none" strike="noStrike" cap="none" err="1">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30453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2 de </a:t>
                      </a:r>
                      <a:r>
                        <a:rPr lang="en-US" sz="1100" b="1" u="none" strike="noStrike" cap="none" err="1"/>
                        <a:t>noviembre</a:t>
                      </a:r>
                      <a:r>
                        <a:rPr lang="en-US" sz="1100" b="1" u="none" strike="noStrike" cap="none"/>
                        <a:t> &amp; 29 de </a:t>
                      </a:r>
                      <a:r>
                        <a:rPr lang="en-US" sz="1100" b="1" u="none" strike="noStrike" cap="none" err="1"/>
                        <a:t>marzo</a:t>
                      </a:r>
                      <a:endParaRPr sz="1100" b="1"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2do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sz="1100" b="0" i="0" u="none" strike="noStrike" cap="none" noProof="0">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161782">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14 de </a:t>
                      </a:r>
                      <a:r>
                        <a:rPr lang="en-US" sz="1100" u="none" strike="noStrike" cap="none" err="1"/>
                        <a:t>noviembre</a:t>
                      </a:r>
                      <a:r>
                        <a:rPr lang="en-US" sz="1100" u="none" strike="noStrike" cap="none"/>
                        <a:t>, 2022</a:t>
                      </a:r>
                      <a:endParaRPr sz="1100" u="none" strike="noStrike" cap="none"/>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err="1">
                          <a:latin typeface="Arial"/>
                          <a:ea typeface="Arial"/>
                          <a:cs typeface="Arial"/>
                          <a:sym typeface="Arial"/>
                        </a:rPr>
                        <a:t>Despensa</a:t>
                      </a:r>
                      <a:r>
                        <a:rPr lang="en-US" sz="1100" u="none" strike="noStrike" cap="none">
                          <a:latin typeface="Arial"/>
                          <a:ea typeface="Arial"/>
                          <a:cs typeface="Arial"/>
                          <a:sym typeface="Arial"/>
                        </a:rPr>
                        <a:t> </a:t>
                      </a:r>
                      <a:r>
                        <a:rPr lang="en-US" sz="1100" u="none" strike="noStrike" cap="none" err="1">
                          <a:latin typeface="Arial"/>
                          <a:ea typeface="Arial"/>
                          <a:cs typeface="Arial"/>
                          <a:sym typeface="Arial"/>
                        </a:rPr>
                        <a:t>móvil</a:t>
                      </a:r>
                      <a:r>
                        <a:rPr lang="en-US" sz="1100" u="none" strike="noStrike" cap="none">
                          <a:latin typeface="Arial"/>
                          <a:ea typeface="Arial"/>
                          <a:cs typeface="Arial"/>
                          <a:sym typeface="Arial"/>
                        </a:rPr>
                        <a:t> de </a:t>
                      </a:r>
                      <a:r>
                        <a:rPr lang="en-US" sz="1100" u="none" strike="noStrike" cap="none" err="1">
                          <a:latin typeface="Arial"/>
                          <a:ea typeface="Arial"/>
                          <a:cs typeface="Arial"/>
                          <a:sym typeface="Arial"/>
                        </a:rPr>
                        <a:t>alimentos</a:t>
                      </a:r>
                      <a:r>
                        <a:rPr lang="en-US" sz="1100" u="none" strike="noStrike" cap="none">
                          <a:latin typeface="Arial"/>
                          <a:ea typeface="Arial"/>
                          <a:cs typeface="Arial"/>
                        </a:rPr>
                        <a:t> </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323563">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16 de </a:t>
                      </a:r>
                      <a:r>
                        <a:rPr lang="en-US" sz="1100" u="none" strike="noStrike" cap="none" err="1"/>
                        <a:t>noviembre</a:t>
                      </a:r>
                      <a:r>
                        <a:rPr lang="en-US" sz="1100" u="none" strike="noStrike" cap="none"/>
                        <a:t> &amp; 5 de </a:t>
                      </a:r>
                      <a:r>
                        <a:rPr lang="en-US" sz="1100" u="none" strike="noStrike" cap="none" err="1"/>
                        <a:t>abril</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3er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t>Información</a:t>
                      </a:r>
                      <a:r>
                        <a:rPr lang="en-US" sz="1100" u="none" strike="noStrike" cap="none"/>
                        <a:t> clave/</a:t>
                      </a:r>
                      <a:r>
                        <a:rPr lang="en-US" sz="1100" u="none" strike="noStrike" cap="none" err="1"/>
                        <a:t>Refrigerio</a:t>
                      </a:r>
                      <a:endParaRPr sz="1100" u="none" strike="noStrike" cap="none" err="1">
                        <a:latin typeface="Calibri"/>
                        <a:ea typeface="Calibri"/>
                        <a:cs typeface="Calibri"/>
                        <a:sym typeface="Calibri"/>
                      </a:endParaRPr>
                    </a:p>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0"/>
                  </a:ext>
                </a:extLst>
              </a:tr>
              <a:tr h="30453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30 de </a:t>
                      </a:r>
                      <a:r>
                        <a:rPr lang="en-US" sz="1100" u="none" strike="noStrike" cap="none" err="1"/>
                        <a:t>noviembre</a:t>
                      </a:r>
                      <a:r>
                        <a:rPr lang="en-US" sz="1100" u="none" strike="noStrike" cap="none"/>
                        <a:t> &amp; 19 de </a:t>
                      </a:r>
                      <a:r>
                        <a:rPr lang="en-US" sz="1100" u="none" strike="noStrike" cap="none" err="1"/>
                        <a:t>abril</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4to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r h="323563">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14 de </a:t>
                      </a:r>
                      <a:r>
                        <a:rPr lang="en-US" sz="1100" u="none" strike="noStrike" cap="none" err="1"/>
                        <a:t>diciembre</a:t>
                      </a:r>
                      <a:r>
                        <a:rPr lang="en-US" sz="1100" u="none" strike="noStrike" cap="none"/>
                        <a:t> &amp; 3 de mayo</a:t>
                      </a:r>
                      <a:endParaRPr sz="1100" u="none" strike="noStrike" cap="none"/>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5to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t>Información</a:t>
                      </a:r>
                      <a:r>
                        <a:rPr lang="en-US" sz="1100" u="none" strike="noStrike" cap="none"/>
                        <a:t> clave/</a:t>
                      </a:r>
                      <a:r>
                        <a:rPr lang="en-US" sz="1100" u="none" strike="noStrike" cap="none" err="1"/>
                        <a:t>Refrigerio</a:t>
                      </a:r>
                      <a:r>
                        <a:rPr lang="en-US" sz="1100" u="none" strike="noStrike" cap="none"/>
                        <a:t> </a:t>
                      </a:r>
                      <a:endParaRPr lang="en-US" sz="1100" u="none" strike="noStrike" cap="none" err="1">
                        <a:latin typeface="Calibri"/>
                        <a:ea typeface="Calibri"/>
                        <a:cs typeface="Calibri"/>
                        <a:sym typeface="Calibri"/>
                      </a:endParaRPr>
                    </a:p>
                  </a:txBody>
                  <a:tcPr marL="68575" marR="68575" marT="0" marB="0"/>
                </a:tc>
                <a:extLst>
                  <a:ext uri="{0D108BD9-81ED-4DB2-BD59-A6C34878D82A}">
                    <a16:rowId xmlns:a16="http://schemas.microsoft.com/office/drawing/2014/main" val="10012"/>
                  </a:ext>
                </a:extLst>
              </a:tr>
              <a:tr h="16178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de </a:t>
                      </a:r>
                      <a:r>
                        <a:rPr lang="en-US" sz="1100" u="none" strike="noStrike" cap="none" err="1"/>
                        <a:t>diciembre</a:t>
                      </a:r>
                      <a:r>
                        <a:rPr lang="en-US" sz="1100" u="none" strike="noStrike" cap="none"/>
                        <a:t>, 2022</a:t>
                      </a:r>
                      <a:endParaRPr sz="1100" u="none" strike="noStrike" cap="none"/>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err="1"/>
                        <a:t>Actuación</a:t>
                      </a:r>
                      <a:r>
                        <a:rPr lang="en-US" sz="1100" b="0" i="0" u="none" strike="noStrike" cap="none" noProof="0"/>
                        <a:t> musical de </a:t>
                      </a:r>
                      <a:r>
                        <a:rPr lang="en-US" sz="1100" b="0" i="0" u="none" strike="noStrike" cap="none" noProof="0" err="1"/>
                        <a:t>invierno</a:t>
                      </a:r>
                      <a:r>
                        <a:rPr lang="en-US" sz="1100" b="0" i="0" u="none" strike="noStrike" cap="none" noProof="0"/>
                        <a:t> a las 5:30</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3"/>
                  </a:ext>
                </a:extLst>
              </a:tr>
              <a:tr h="218881">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19 de </a:t>
                      </a:r>
                      <a:r>
                        <a:rPr lang="en-US" sz="1100" u="none" strike="noStrike" cap="none" err="1"/>
                        <a:t>diciembre</a:t>
                      </a:r>
                      <a:r>
                        <a:rPr lang="en-US" sz="1100" u="none" strike="noStrike" cap="none"/>
                        <a:t>, 2022</a:t>
                      </a:r>
                      <a:endParaRPr sz="1100" u="none" strike="noStrike" cap="none"/>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err="1">
                          <a:latin typeface="Arial"/>
                        </a:rPr>
                        <a:t>Despensa</a:t>
                      </a:r>
                      <a:r>
                        <a:rPr lang="en-US" sz="1100" b="0" i="0" u="none" strike="noStrike" cap="none" noProof="0">
                          <a:latin typeface="Arial"/>
                        </a:rPr>
                        <a:t> </a:t>
                      </a:r>
                      <a:r>
                        <a:rPr lang="en-US" sz="1100" b="0" i="0" u="none" strike="noStrike" cap="none" noProof="0" err="1">
                          <a:latin typeface="Arial"/>
                        </a:rPr>
                        <a:t>móvil</a:t>
                      </a:r>
                      <a:r>
                        <a:rPr lang="en-US" sz="1100" b="0" i="0" u="none" strike="noStrike" cap="none" noProof="0">
                          <a:latin typeface="Arial"/>
                        </a:rPr>
                        <a:t> de </a:t>
                      </a:r>
                      <a:r>
                        <a:rPr lang="en-US" sz="1100" b="0" i="0" u="none" strike="noStrike" cap="none" noProof="0" err="1">
                          <a:latin typeface="Arial"/>
                        </a:rPr>
                        <a:t>alimentos</a:t>
                      </a:r>
                      <a:r>
                        <a:rPr lang="en-US" sz="1100" b="0" i="0" u="none" strike="noStrike" cap="none" noProof="0">
                          <a:latin typeface="Arial"/>
                        </a:rPr>
                        <a:t> </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err="1"/>
                        <a:t>Información</a:t>
                      </a:r>
                      <a:r>
                        <a:rPr lang="en-US" sz="1100" u="none" strike="noStrike" cap="none"/>
                        <a:t> clave/</a:t>
                      </a:r>
                      <a:r>
                        <a:rPr lang="en-US" sz="1100" u="none" strike="noStrike" cap="none" err="1"/>
                        <a:t>Refrigerio</a:t>
                      </a:r>
                      <a:endParaRPr sz="1100" u="none" strike="noStrike" cap="none" err="1">
                        <a:latin typeface="Calibri"/>
                        <a:ea typeface="Calibri"/>
                        <a:cs typeface="Calibri"/>
                        <a:sym typeface="Calibri"/>
                      </a:endParaRPr>
                    </a:p>
                  </a:txBody>
                  <a:tcPr marL="68575" marR="68575" marT="0" marB="0"/>
                </a:tc>
                <a:extLst>
                  <a:ext uri="{0D108BD9-81ED-4DB2-BD59-A6C34878D82A}">
                    <a16:rowId xmlns:a16="http://schemas.microsoft.com/office/drawing/2014/main" val="10014"/>
                  </a:ext>
                </a:extLst>
              </a:tr>
              <a:tr h="27598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 de </a:t>
                      </a:r>
                      <a:r>
                        <a:rPr lang="en-US" sz="1100" u="none" strike="noStrike" cap="none" err="1"/>
                        <a:t>enero</a:t>
                      </a:r>
                      <a:r>
                        <a:rPr lang="en-US" sz="1100" u="none" strike="noStrike" cap="none"/>
                        <a:t> &amp; 17 de mayo</a:t>
                      </a:r>
                      <a:endParaRPr sz="1100" u="none" strike="noStrike" cap="none"/>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6to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5"/>
                  </a:ext>
                </a:extLst>
              </a:tr>
              <a:tr h="27598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18 de </a:t>
                      </a:r>
                      <a:r>
                        <a:rPr lang="en-US" sz="1100" u="none" strike="noStrike" cap="none" err="1"/>
                        <a:t>enero</a:t>
                      </a:r>
                      <a:r>
                        <a:rPr lang="en-US" sz="1100" u="none" strike="noStrike" cap="none"/>
                        <a:t> &amp; 31 de mayo</a:t>
                      </a:r>
                      <a:endParaRPr sz="1100" u="none" strike="noStrike" cap="none"/>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7to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6"/>
                  </a:ext>
                </a:extLst>
              </a:tr>
              <a:tr h="285497">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Por </a:t>
                      </a:r>
                      <a:r>
                        <a:rPr lang="en-US" sz="1100" u="none" strike="noStrike" cap="none" err="1"/>
                        <a:t>determinar</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err="1">
                          <a:latin typeface="Arial"/>
                        </a:rPr>
                        <a:t>Despensa</a:t>
                      </a:r>
                      <a:r>
                        <a:rPr lang="en-US" sz="1100" b="0" i="0" u="none" strike="noStrike" cap="none" noProof="0">
                          <a:latin typeface="Arial"/>
                        </a:rPr>
                        <a:t> </a:t>
                      </a:r>
                      <a:r>
                        <a:rPr lang="en-US" sz="1100" b="0" i="0" u="none" strike="noStrike" cap="none" noProof="0" err="1">
                          <a:latin typeface="Arial"/>
                        </a:rPr>
                        <a:t>móvil</a:t>
                      </a:r>
                      <a:r>
                        <a:rPr lang="en-US" sz="1100" b="0" i="0" u="none" strike="noStrike" cap="none" noProof="0">
                          <a:latin typeface="Arial"/>
                        </a:rPr>
                        <a:t> de </a:t>
                      </a:r>
                      <a:r>
                        <a:rPr lang="en-US" sz="1100" b="0" i="0" u="none" strike="noStrike" cap="none" noProof="0" err="1">
                          <a:latin typeface="Arial"/>
                        </a:rPr>
                        <a:t>alimentos</a:t>
                      </a:r>
                      <a:r>
                        <a:rPr lang="en-US" sz="1100" b="0" i="0" u="none" strike="noStrike" cap="none" noProof="0">
                          <a:latin typeface="Arial"/>
                        </a:rPr>
                        <a:t> </a:t>
                      </a:r>
                      <a:endParaRPr>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 </a:t>
                      </a:r>
                      <a:r>
                        <a:rPr lang="en-US" sz="1100" u="none" strike="noStrike" cap="none" err="1"/>
                        <a:t>Información</a:t>
                      </a:r>
                      <a:r>
                        <a:rPr lang="en-US" sz="1100" u="none" strike="noStrike" cap="none"/>
                        <a:t> clave/</a:t>
                      </a:r>
                      <a:r>
                        <a:rPr lang="en-US" sz="1100" u="none" strike="noStrike" cap="none" err="1"/>
                        <a:t>Refrigerio</a:t>
                      </a:r>
                      <a:endParaRPr sz="1100" u="none" strike="noStrike" cap="none" err="1">
                        <a:latin typeface="Calibri"/>
                        <a:ea typeface="Calibri"/>
                        <a:cs typeface="Calibri"/>
                        <a:sym typeface="Calibri"/>
                      </a:endParaRPr>
                    </a:p>
                  </a:txBody>
                  <a:tcPr marL="68575" marR="68575" marT="0" marB="0"/>
                </a:tc>
                <a:extLst>
                  <a:ext uri="{0D108BD9-81ED-4DB2-BD59-A6C34878D82A}">
                    <a16:rowId xmlns:a16="http://schemas.microsoft.com/office/drawing/2014/main" val="10017"/>
                  </a:ext>
                </a:extLst>
              </a:tr>
              <a:tr h="27598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 de </a:t>
                      </a:r>
                      <a:r>
                        <a:rPr lang="en-US" sz="1100" u="none" strike="noStrike" cap="none" err="1"/>
                        <a:t>febrero</a:t>
                      </a:r>
                      <a:r>
                        <a:rPr lang="en-US" sz="1100" u="none" strike="noStrike" cap="none"/>
                        <a:t> &amp; 7 de </a:t>
                      </a:r>
                      <a:r>
                        <a:rPr lang="en-US" sz="1100" u="none" strike="noStrike" cap="none" err="1"/>
                        <a:t>junio</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8vo Grado: </a:t>
                      </a:r>
                      <a:r>
                        <a:rPr lang="en-US" sz="1100" b="0" i="0" u="none" strike="noStrike" cap="none" noProof="0"/>
                        <a:t>Día de </a:t>
                      </a:r>
                      <a:r>
                        <a:rPr lang="en-US" sz="1100" b="0" i="0" u="none" strike="noStrike" cap="none" noProof="0" err="1"/>
                        <a:t>Almorzar</a:t>
                      </a:r>
                      <a:r>
                        <a:rPr lang="en-US" sz="1100" b="0" i="0" u="none" strike="noStrike" cap="none" noProof="0"/>
                        <a:t> con </a:t>
                      </a:r>
                      <a:r>
                        <a:rPr lang="en-US" sz="1100" b="0" i="0" u="none" strike="noStrike" cap="none" noProof="0" err="1"/>
                        <a:t>su</a:t>
                      </a:r>
                      <a:r>
                        <a:rPr lang="en-US" sz="1100" b="0" i="0" u="none" strike="noStrike" cap="none" noProof="0"/>
                        <a:t> </a:t>
                      </a:r>
                      <a:r>
                        <a:rPr lang="en-US" sz="1100" b="0" i="0" u="none" strike="noStrike" cap="none" noProof="0" err="1"/>
                        <a:t>hijo</a:t>
                      </a:r>
                      <a:r>
                        <a:rPr lang="en-US" sz="1100" b="0" i="0" u="none" strike="noStrike" cap="none" noProof="0"/>
                        <a:t>/a</a:t>
                      </a:r>
                      <a:endParaRPr>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8"/>
                  </a:ext>
                </a:extLst>
              </a:tr>
              <a:tr h="16178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Por </a:t>
                      </a:r>
                      <a:r>
                        <a:rPr lang="en-US" sz="1100" u="none" strike="noStrike" cap="none" err="1"/>
                        <a:t>determinar</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err="1">
                          <a:latin typeface="Arial"/>
                        </a:rPr>
                        <a:t>Despensa</a:t>
                      </a:r>
                      <a:r>
                        <a:rPr lang="en-US" sz="1100" b="0" i="0" u="none" strike="noStrike" cap="none" noProof="0">
                          <a:latin typeface="Arial"/>
                        </a:rPr>
                        <a:t> </a:t>
                      </a:r>
                      <a:r>
                        <a:rPr lang="en-US" sz="1100" b="0" i="0" u="none" strike="noStrike" cap="none" noProof="0" err="1">
                          <a:latin typeface="Arial"/>
                        </a:rPr>
                        <a:t>móvil</a:t>
                      </a:r>
                      <a:r>
                        <a:rPr lang="en-US" sz="1100" b="0" i="0" u="none" strike="noStrike" cap="none" noProof="0">
                          <a:latin typeface="Arial"/>
                        </a:rPr>
                        <a:t> de </a:t>
                      </a:r>
                      <a:r>
                        <a:rPr lang="en-US" sz="1100" b="0" i="0" u="none" strike="noStrike" cap="none" noProof="0" err="1">
                          <a:latin typeface="Arial"/>
                        </a:rPr>
                        <a:t>alimentos</a:t>
                      </a:r>
                      <a:r>
                        <a:rPr lang="en-US" sz="1100" b="0" i="0" u="none" strike="noStrike" cap="none" noProof="0">
                          <a:latin typeface="Arial"/>
                        </a:rPr>
                        <a:t> </a:t>
                      </a:r>
                      <a:endParaRPr>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362850499"/>
                  </a:ext>
                </a:extLst>
              </a:tr>
              <a:tr h="16178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Mayo-</a:t>
                      </a:r>
                      <a:r>
                        <a:rPr lang="en-US" sz="1100" u="none" strike="noStrike" cap="none" err="1"/>
                        <a:t>por</a:t>
                      </a:r>
                      <a:r>
                        <a:rPr lang="en-US" sz="1100" u="none" strike="noStrike" cap="none"/>
                        <a:t> </a:t>
                      </a:r>
                      <a:r>
                        <a:rPr lang="en-US" sz="1100" u="none" strike="noStrike" cap="none" err="1"/>
                        <a:t>determinar</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t>Taller para padres de Fin de Grado</a:t>
                      </a:r>
                      <a:endParaRPr err="1">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441861492"/>
                  </a:ext>
                </a:extLst>
              </a:tr>
              <a:tr h="161782">
                <a:tc>
                  <a:txBody>
                    <a:bodyPr/>
                    <a:lstStyle/>
                    <a:p>
                      <a:pPr marL="0" marR="0" lvl="0" indent="0" algn="l">
                        <a:lnSpc>
                          <a:spcPct val="100000"/>
                        </a:lnSpc>
                        <a:spcBef>
                          <a:spcPts val="0"/>
                        </a:spcBef>
                        <a:spcAft>
                          <a:spcPts val="0"/>
                        </a:spcAft>
                        <a:buNone/>
                      </a:pPr>
                      <a:r>
                        <a:rPr lang="en-US" sz="1100" b="1" i="0" u="none" strike="noStrike" cap="none" noProof="0">
                          <a:latin typeface="Arial"/>
                        </a:rPr>
                        <a:t>Mayo-</a:t>
                      </a:r>
                      <a:r>
                        <a:rPr lang="en-US" sz="1100" b="1" i="0" u="none" strike="noStrike" cap="none" noProof="0" err="1">
                          <a:latin typeface="Arial"/>
                        </a:rPr>
                        <a:t>por</a:t>
                      </a:r>
                      <a:r>
                        <a:rPr lang="en-US" sz="1100" b="1" i="0" u="none" strike="noStrike" cap="none" noProof="0">
                          <a:latin typeface="Arial"/>
                        </a:rPr>
                        <a:t> </a:t>
                      </a:r>
                      <a:r>
                        <a:rPr lang="en-US" sz="1100" b="1" i="0" u="none" strike="noStrike" cap="none" noProof="0" err="1">
                          <a:latin typeface="Arial"/>
                        </a:rPr>
                        <a:t>determinar</a:t>
                      </a:r>
                      <a:endParaRPr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err="1"/>
                        <a:t>Actuación</a:t>
                      </a:r>
                      <a:r>
                        <a:rPr lang="en-US" sz="1100" b="0" i="0" u="none" strike="noStrike" cap="none" noProof="0"/>
                        <a:t> musical de primavera a las 5:30</a:t>
                      </a:r>
                      <a:endParaRPr>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2902956106"/>
                  </a:ext>
                </a:extLst>
              </a:tr>
              <a:tr h="161782">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Por </a:t>
                      </a:r>
                      <a:r>
                        <a:rPr lang="en-US" sz="1100" u="none" strike="noStrike" cap="none" err="1"/>
                        <a:t>determinar</a:t>
                      </a:r>
                      <a:endParaRPr sz="1100" u="none" strike="noStrike" cap="none" err="1"/>
                    </a:p>
                  </a:txBody>
                  <a:tcPr marL="68575" marR="68575" marT="0" marB="0"/>
                </a:tc>
                <a:tc>
                  <a:txBody>
                    <a:bodyPr/>
                    <a:lstStyle/>
                    <a:p>
                      <a:pPr marL="0" marR="0" lvl="0" indent="0" algn="l">
                        <a:lnSpc>
                          <a:spcPct val="107000"/>
                        </a:lnSpc>
                        <a:spcBef>
                          <a:spcPts val="0"/>
                        </a:spcBef>
                        <a:spcAft>
                          <a:spcPts val="0"/>
                        </a:spcAft>
                        <a:buNone/>
                      </a:pPr>
                      <a:r>
                        <a:rPr lang="en-US" sz="1100" b="0" i="0" u="none" strike="noStrike" cap="none" noProof="0">
                          <a:latin typeface="Arial"/>
                        </a:rPr>
                        <a:t>Mercado de </a:t>
                      </a:r>
                      <a:r>
                        <a:rPr lang="en-US" sz="1100" b="0" i="0" u="none" strike="noStrike" cap="none" noProof="0" err="1">
                          <a:latin typeface="Arial"/>
                        </a:rPr>
                        <a:t>pulgas</a:t>
                      </a:r>
                      <a:r>
                        <a:rPr lang="en-US" sz="1100" b="0" i="0" u="none" strike="noStrike" cap="none" noProof="0">
                          <a:latin typeface="Arial"/>
                        </a:rPr>
                        <a:t> </a:t>
                      </a:r>
                      <a:r>
                        <a:rPr lang="en-US" sz="1100" b="0" i="0" u="none" strike="noStrike" cap="none" noProof="0" err="1">
                          <a:latin typeface="Arial"/>
                        </a:rPr>
                        <a:t>comunitario</a:t>
                      </a:r>
                      <a:r>
                        <a:rPr lang="en-US" sz="1100" b="0" i="0" u="none" strike="noStrike" cap="none" noProof="0">
                          <a:latin typeface="Arial"/>
                        </a:rPr>
                        <a:t> </a:t>
                      </a:r>
                      <a:r>
                        <a:rPr lang="en-US" sz="1100" b="0" i="0" u="none" strike="noStrike" cap="none" noProof="0" err="1">
                          <a:latin typeface="Arial"/>
                        </a:rPr>
                        <a:t>gratuito</a:t>
                      </a:r>
                      <a:r>
                        <a:rPr lang="en-US" sz="1100" b="0" i="0" u="none" strike="noStrike" cap="none" noProof="0">
                          <a:latin typeface="Arial"/>
                        </a:rPr>
                        <a:t> de primavera "ABRE la </a:t>
                      </a:r>
                      <a:r>
                        <a:rPr lang="en-US" sz="1100" b="0" i="0" u="none" strike="noStrike" cap="none" noProof="0" err="1">
                          <a:latin typeface="Arial"/>
                        </a:rPr>
                        <a:t>cajuela</a:t>
                      </a:r>
                      <a:r>
                        <a:rPr lang="en-US" sz="1100" b="0" i="0" u="none" strike="noStrike" cap="none" noProof="0">
                          <a:latin typeface="Arial"/>
                        </a:rPr>
                        <a:t>"</a:t>
                      </a:r>
                      <a:endParaRPr>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311082529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p:nvPr/>
        </p:nvSpPr>
        <p:spPr>
          <a:xfrm>
            <a:off x="627725" y="255300"/>
            <a:ext cx="78699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000"/>
              <a:buFont typeface="Arial"/>
              <a:buNone/>
            </a:pPr>
            <a:r>
              <a:rPr lang="en-US" sz="3000" b="1" i="0" u="none" strike="noStrike" cap="none">
                <a:solidFill>
                  <a:srgbClr val="000000"/>
                </a:solidFill>
                <a:latin typeface="Arial"/>
                <a:ea typeface="Arial"/>
                <a:cs typeface="Arial"/>
                <a:sym typeface="Arial"/>
              </a:rPr>
              <a:t>What is the CMS </a:t>
            </a:r>
            <a:br>
              <a:rPr lang="en-US" sz="3000" b="1" i="0" u="none" strike="noStrike" cap="none">
                <a:solidFill>
                  <a:srgbClr val="000000"/>
                </a:solidFill>
                <a:latin typeface="Arial"/>
                <a:ea typeface="Arial"/>
                <a:cs typeface="Arial"/>
                <a:sym typeface="Arial"/>
              </a:rPr>
            </a:br>
            <a:r>
              <a:rPr lang="en-US" sz="3000" b="1" i="0" u="none" strike="noStrike" cap="none">
                <a:solidFill>
                  <a:srgbClr val="000000"/>
                </a:solidFill>
                <a:latin typeface="Arial"/>
                <a:ea typeface="Arial"/>
                <a:cs typeface="Arial"/>
                <a:sym typeface="Arial"/>
              </a:rPr>
              <a:t>Parent and Family Engagement Policy?</a:t>
            </a:r>
            <a:endParaRPr sz="3000" b="1" i="0" u="none" strike="noStrike" cap="none">
              <a:solidFill>
                <a:srgbClr val="000000"/>
              </a:solidFill>
              <a:latin typeface="Arial"/>
              <a:ea typeface="Arial"/>
              <a:cs typeface="Arial"/>
              <a:sym typeface="Arial"/>
            </a:endParaRPr>
          </a:p>
        </p:txBody>
      </p:sp>
      <p:sp>
        <p:nvSpPr>
          <p:cNvPr id="151" name="Google Shape;151;p17"/>
          <p:cNvSpPr txBox="1"/>
          <p:nvPr/>
        </p:nvSpPr>
        <p:spPr>
          <a:xfrm>
            <a:off x="533400" y="1828800"/>
            <a:ext cx="7162800" cy="471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This policy addresses how the district or LEA will implement the parent and family engagement requirements of the </a:t>
            </a:r>
            <a:r>
              <a:rPr lang="en-US" sz="2000" b="0" i="1" u="none" strike="noStrike" cap="none">
                <a:solidFill>
                  <a:schemeClr val="dk1"/>
                </a:solidFill>
                <a:latin typeface="Arial"/>
                <a:ea typeface="Arial"/>
                <a:cs typeface="Arial"/>
                <a:sym typeface="Arial"/>
              </a:rPr>
              <a:t>Every Student Succeeds Act (ESSA).  </a:t>
            </a:r>
            <a:r>
              <a:rPr lang="en-US" sz="2000" b="0" i="0" u="none" strike="noStrike" cap="none">
                <a:solidFill>
                  <a:schemeClr val="dk1"/>
                </a:solidFill>
                <a:latin typeface="Arial"/>
                <a:ea typeface="Arial"/>
                <a:cs typeface="Arial"/>
                <a:sym typeface="Arial"/>
              </a:rPr>
              <a:t>It includes the following:</a:t>
            </a:r>
            <a:endParaRPr sz="1400" b="0" i="0" u="none" strike="noStrike" cap="none">
              <a:solidFill>
                <a:srgbClr val="000000"/>
              </a:solidFill>
              <a:latin typeface="Arial"/>
              <a:ea typeface="Arial"/>
              <a:cs typeface="Arial"/>
              <a:sym typeface="Arial"/>
            </a:endParaRPr>
          </a:p>
          <a:p>
            <a:pPr marL="342900" marR="0" lvl="0" indent="0" algn="l" rtl="0">
              <a:lnSpc>
                <a:spcPct val="100000"/>
              </a:lnSpc>
              <a:spcBef>
                <a:spcPts val="400"/>
              </a:spcBef>
              <a:spcAft>
                <a:spcPts val="0"/>
              </a:spcAft>
              <a:buClr>
                <a:srgbClr val="000000"/>
              </a:buClr>
              <a:buSzPts val="2000"/>
              <a:buFont typeface="Arial"/>
              <a:buNone/>
            </a:pPr>
            <a:endParaRPr sz="2000" b="0" i="1" u="none" strike="noStrike" cap="none">
              <a:solidFill>
                <a:schemeClr val="dk1"/>
              </a:solidFill>
              <a:latin typeface="Arial"/>
              <a:ea typeface="Arial"/>
              <a:cs typeface="Arial"/>
              <a:sym typeface="Arial"/>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district’s expectations for parents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CMS will engage parents in decision-making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the district will work to build the schools’ and parents’ capacities in the implementation of effective parent and family engagement activities to improve student academic achievement</a:t>
            </a:r>
            <a:endParaRPr sz="1400" b="0" i="0" u="none" strike="noStrike" cap="none">
              <a:solidFill>
                <a:srgbClr val="000000"/>
              </a:solidFill>
              <a:latin typeface="Arial"/>
              <a:ea typeface="Arial"/>
              <a:cs typeface="Arial"/>
              <a:sym typeface="Arial"/>
            </a:endParaRPr>
          </a:p>
          <a:p>
            <a:pPr marL="742950" marR="0" lvl="0" indent="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Parents and families in Title I schools have the right to be engaged in the review/evaluation of this annual policy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203200" algn="l" rtl="0">
              <a:lnSpc>
                <a:spcPct val="100000"/>
              </a:lnSpc>
              <a:spcBef>
                <a:spcPts val="44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a:solidFill>
                  <a:schemeClr val="dk1"/>
                </a:solidFill>
              </a:rPr>
              <a:t>¿Qué es la Política de participación 	de padres y familias de CMS?</a:t>
            </a:r>
            <a:endParaRPr>
              <a:solidFill>
                <a:schemeClr val="dk1"/>
              </a:solidFill>
            </a:endParaRPr>
          </a:p>
        </p:txBody>
      </p:sp>
      <p:sp>
        <p:nvSpPr>
          <p:cNvPr id="157" name="Google Shape;157;p18"/>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Esta política aborda cómo el distrito o la LEA implementarán la participación de los padres y la familia requisitos de la Ley de éxito de todos los estudiantes (ESSA). Incluye lo siguiente:</a:t>
            </a:r>
            <a:endParaRPr/>
          </a:p>
          <a:p>
            <a:pPr marL="38100" lvl="0" indent="0" algn="l" rtl="0">
              <a:lnSpc>
                <a:spcPct val="100000"/>
              </a:lnSpc>
              <a:spcBef>
                <a:spcPts val="600"/>
              </a:spcBef>
              <a:spcAft>
                <a:spcPts val="0"/>
              </a:spcAft>
              <a:buSzPts val="3000"/>
              <a:buNone/>
            </a:pPr>
            <a:r>
              <a:rPr lang="en-US" sz="2000"/>
              <a:t>	</a:t>
            </a:r>
            <a:r>
              <a:rPr lang="en-US" sz="1600"/>
              <a:t>Las expectativas del distrito para los padres</a:t>
            </a:r>
            <a:endParaRPr/>
          </a:p>
          <a:p>
            <a:pPr marL="38100" lvl="0" indent="0" algn="l" rtl="0">
              <a:lnSpc>
                <a:spcPct val="100000"/>
              </a:lnSpc>
              <a:spcBef>
                <a:spcPts val="600"/>
              </a:spcBef>
              <a:spcAft>
                <a:spcPts val="0"/>
              </a:spcAft>
              <a:buSzPts val="3000"/>
              <a:buNone/>
            </a:pPr>
            <a:r>
              <a:rPr lang="en-US" sz="1600"/>
              <a:t>	Cómo CMS involucrará a los padres en la toma de decisiones</a:t>
            </a:r>
            <a:endParaRPr/>
          </a:p>
          <a:p>
            <a:pPr marL="38100" lvl="0" indent="0" algn="l" rtl="0">
              <a:lnSpc>
                <a:spcPct val="100000"/>
              </a:lnSpc>
              <a:spcBef>
                <a:spcPts val="600"/>
              </a:spcBef>
              <a:spcAft>
                <a:spcPts val="0"/>
              </a:spcAft>
              <a:buSzPts val="3000"/>
              <a:buNone/>
            </a:pPr>
            <a:r>
              <a:rPr lang="en-US" sz="1600"/>
              <a:t>	Cómo trabajará el distrito para desarrollar las capacidades de las escuelas y 	los padres en la implementación de actividades efectivas de participación de 	padres y familias para mejorar el rendimiento académico de los estudiantes</a:t>
            </a:r>
            <a:endParaRPr/>
          </a:p>
          <a:p>
            <a:pPr marL="38100" lvl="0" indent="0" algn="l" rtl="0">
              <a:lnSpc>
                <a:spcPct val="100000"/>
              </a:lnSpc>
              <a:spcBef>
                <a:spcPts val="600"/>
              </a:spcBef>
              <a:spcAft>
                <a:spcPts val="0"/>
              </a:spcAft>
              <a:buSzPts val="3000"/>
              <a:buNone/>
            </a:pPr>
            <a:endParaRPr sz="1600"/>
          </a:p>
          <a:p>
            <a:pPr marL="457200" lvl="0" indent="-419100" algn="l" rtl="0">
              <a:lnSpc>
                <a:spcPct val="100000"/>
              </a:lnSpc>
              <a:spcBef>
                <a:spcPts val="600"/>
              </a:spcBef>
              <a:spcAft>
                <a:spcPts val="0"/>
              </a:spcAft>
              <a:buSzPts val="3000"/>
              <a:buFont typeface="Arial"/>
              <a:buChar char="•"/>
            </a:pPr>
            <a:r>
              <a:rPr lang="en-US" sz="2000"/>
              <a:t>Los padres y las familias en las escuelas de Título I tienen derecho a participar en la revisión / evaluación de esta política anual.</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3000" i="0" u="none" strike="noStrike" cap="none">
                <a:solidFill>
                  <a:srgbClr val="000000"/>
                </a:solidFill>
                <a:latin typeface="Arial"/>
                <a:ea typeface="Arial"/>
                <a:cs typeface="Arial"/>
                <a:sym typeface="Arial"/>
              </a:rPr>
              <a:t>What is </a:t>
            </a:r>
            <a:r>
              <a:rPr lang="en-US" sz="3000">
                <a:solidFill>
                  <a:srgbClr val="000000"/>
                </a:solidFill>
              </a:rPr>
              <a:t>the</a:t>
            </a:r>
            <a:r>
              <a:rPr lang="en-US" sz="3000" i="0" u="none" strike="noStrike" cap="none">
                <a:solidFill>
                  <a:srgbClr val="000000"/>
                </a:solidFill>
                <a:latin typeface="Arial"/>
                <a:ea typeface="Arial"/>
                <a:cs typeface="Arial"/>
                <a:sym typeface="Arial"/>
              </a:rPr>
              <a:t> School Improvement Plan/</a:t>
            </a:r>
            <a:r>
              <a:rPr lang="en-US" sz="3000">
                <a:solidFill>
                  <a:srgbClr val="000000"/>
                </a:solidFill>
              </a:rPr>
              <a:t>NCStar Plan</a:t>
            </a:r>
            <a:r>
              <a:rPr lang="en-US" sz="3000" i="0" u="none" strike="noStrike" cap="none">
                <a:solidFill>
                  <a:srgbClr val="000000"/>
                </a:solidFill>
                <a:latin typeface="Arial"/>
                <a:ea typeface="Arial"/>
                <a:cs typeface="Arial"/>
                <a:sym typeface="Arial"/>
              </a:rPr>
              <a:t>?</a:t>
            </a:r>
            <a:endParaRPr sz="3000">
              <a:solidFill>
                <a:srgbClr val="000000"/>
              </a:solidFill>
            </a:endParaRPr>
          </a:p>
        </p:txBody>
      </p:sp>
      <p:sp>
        <p:nvSpPr>
          <p:cNvPr id="164" name="Google Shape;164;p19"/>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School Improvement Plan (SIP) is created in an online platform called </a:t>
            </a:r>
            <a:r>
              <a:rPr lang="en-US" sz="2000" b="0" i="0" u="none" strike="noStrike" cap="none" err="1">
                <a:solidFill>
                  <a:schemeClr val="dk1"/>
                </a:solidFill>
                <a:latin typeface="Arial"/>
                <a:ea typeface="Arial"/>
                <a:cs typeface="Arial"/>
                <a:sym typeface="Arial"/>
              </a:rPr>
              <a:t>NCStar</a:t>
            </a:r>
            <a:r>
              <a:rPr lang="en-US" sz="2000" b="0" i="0" u="none" strike="noStrike" cap="none">
                <a:solidFill>
                  <a:schemeClr val="dk1"/>
                </a:solidFill>
                <a:latin typeface="Arial"/>
                <a:ea typeface="Arial"/>
                <a:cs typeface="Arial"/>
                <a:sym typeface="Arial"/>
              </a:rPr>
              <a:t> and includes:</a:t>
            </a:r>
            <a:endParaRPr sz="2000" b="0" i="0" u="none" strike="noStrike" cap="none">
              <a:solidFill>
                <a:schemeClr val="dk1"/>
              </a:solidFill>
              <a:latin typeface="Arial"/>
              <a:ea typeface="Arial"/>
              <a:cs typeface="Arial"/>
              <a:sym typeface="Arial"/>
            </a:endParaRPr>
          </a:p>
          <a:p>
            <a:pPr marL="342900" marR="0" lvl="0" indent="0" algn="l" rtl="0">
              <a:lnSpc>
                <a:spcPct val="100000"/>
              </a:lnSpc>
              <a:spcBef>
                <a:spcPts val="0"/>
              </a:spcBef>
              <a:spcAft>
                <a:spcPts val="0"/>
              </a:spcAft>
              <a:buSzPts val="3000"/>
              <a:buNone/>
            </a:pPr>
            <a:endParaRPr sz="2000"/>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highlight>
                  <a:schemeClr val="lt1"/>
                </a:highlight>
                <a:latin typeface="Arial"/>
                <a:ea typeface="Arial"/>
                <a:cs typeface="Arial"/>
                <a:sym typeface="Arial"/>
              </a:rPr>
              <a:t>A </a:t>
            </a:r>
            <a:r>
              <a:rPr lang="en-US" sz="2000">
                <a:highlight>
                  <a:schemeClr val="lt1"/>
                </a:highlight>
              </a:rPr>
              <a:t>Comprehensive Needs Assessment</a:t>
            </a:r>
            <a:endParaRPr>
              <a:highlight>
                <a:schemeClr val="lt1"/>
              </a:highlight>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Goals and Strategies to Address Academic Needs of Students</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Professional Development Needs</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Coordination of Resources</a:t>
            </a:r>
            <a:r>
              <a:rPr lang="en-US" sz="2000">
                <a:solidFill>
                  <a:schemeClr val="dk1"/>
                </a:solidFill>
              </a:rPr>
              <a:t> and </a:t>
            </a:r>
            <a:r>
              <a:rPr lang="en-US" sz="2000" b="0" i="0" u="none" strike="noStrike" cap="none">
                <a:solidFill>
                  <a:schemeClr val="dk1"/>
                </a:solidFill>
                <a:latin typeface="Arial"/>
                <a:ea typeface="Arial"/>
                <a:cs typeface="Arial"/>
                <a:sym typeface="Arial"/>
              </a:rPr>
              <a:t>Comprehensive Budget</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School’s Parent</a:t>
            </a:r>
            <a:r>
              <a:rPr lang="en-US" sz="2000"/>
              <a:t> and Family Engagement</a:t>
            </a:r>
            <a:r>
              <a:rPr lang="en-US" sz="2000" b="0" i="0" u="none" strike="noStrike" cap="none">
                <a:solidFill>
                  <a:schemeClr val="dk1"/>
                </a:solidFill>
                <a:latin typeface="Arial"/>
                <a:ea typeface="Arial"/>
                <a:cs typeface="Arial"/>
                <a:sym typeface="Arial"/>
              </a:rPr>
              <a:t> </a:t>
            </a:r>
            <a:r>
              <a:rPr lang="en-US" sz="2000"/>
              <a:t>Goals</a:t>
            </a:r>
            <a:endParaRPr/>
          </a:p>
          <a:p>
            <a:pPr marL="742950" marR="0" lvl="0" indent="0" algn="l" rtl="0">
              <a:lnSpc>
                <a:spcPct val="100000"/>
              </a:lnSpc>
              <a:spcBef>
                <a:spcPts val="400"/>
              </a:spcBef>
              <a:spcAft>
                <a:spcPts val="0"/>
              </a:spcAft>
              <a:buSzPts val="3000"/>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lang="en-US" sz="2000" b="0" i="0" u="none" strike="noStrike" cap="none">
                <a:solidFill>
                  <a:schemeClr val="dk1"/>
                </a:solidFill>
                <a:latin typeface="Arial"/>
                <a:ea typeface="Arial"/>
                <a:cs typeface="Arial"/>
                <a:sym typeface="Arial"/>
              </a:rPr>
              <a:t>have </a:t>
            </a:r>
            <a:r>
              <a:rPr lang="en-US" sz="2000"/>
              <a:t>the </a:t>
            </a:r>
            <a:r>
              <a:rPr lang="en-US" sz="2000" b="0" i="0" u="none" strike="noStrike" cap="none">
                <a:solidFill>
                  <a:schemeClr val="dk1"/>
                </a:solidFill>
                <a:latin typeface="Arial"/>
                <a:ea typeface="Arial"/>
                <a:cs typeface="Arial"/>
                <a:sym typeface="Arial"/>
              </a:rPr>
              <a:t>right to be </a:t>
            </a:r>
            <a:r>
              <a:rPr lang="en-US" sz="2000"/>
              <a:t>engaged</a:t>
            </a:r>
            <a:r>
              <a:rPr lang="en-US" sz="2000" b="0" i="0" u="none" strike="noStrike" cap="none">
                <a:solidFill>
                  <a:schemeClr val="dk1"/>
                </a:solidFill>
                <a:latin typeface="Arial"/>
                <a:ea typeface="Arial"/>
                <a:cs typeface="Arial"/>
                <a:sym typeface="Arial"/>
              </a:rPr>
              <a:t> in the development of this plan</a:t>
            </a:r>
            <a:endParaRPr/>
          </a:p>
          <a:p>
            <a:pPr marL="742950" marR="0" lvl="1" indent="-285750" algn="l" rtl="0">
              <a:lnSpc>
                <a:spcPct val="100000"/>
              </a:lnSpc>
              <a:spcBef>
                <a:spcPts val="440"/>
              </a:spcBef>
              <a:spcAft>
                <a:spcPts val="0"/>
              </a:spcAft>
              <a:buClr>
                <a:schemeClr val="dk1"/>
              </a:buClr>
              <a:buSzPts val="2400"/>
              <a:buFont typeface="Arial"/>
              <a:buNone/>
            </a:pPr>
            <a:r>
              <a:rPr lang="en-US" sz="2200" b="0" i="0" u="none" strike="noStrike" cap="none">
                <a:solidFill>
                  <a:schemeClr val="dk1"/>
                </a:solidFill>
                <a:latin typeface="Arial"/>
                <a:ea typeface="Arial"/>
                <a:cs typeface="Arial"/>
                <a:sym typeface="Arial"/>
              </a:rPr>
              <a:t>Access to </a:t>
            </a:r>
            <a:r>
              <a:rPr lang="en-US" sz="2200" b="0" i="0" u="none" strike="noStrike" cap="none" err="1">
                <a:solidFill>
                  <a:schemeClr val="dk1"/>
                </a:solidFill>
                <a:latin typeface="Arial"/>
                <a:ea typeface="Arial"/>
                <a:cs typeface="Arial"/>
                <a:sym typeface="Arial"/>
              </a:rPr>
              <a:t>NCStar</a:t>
            </a:r>
            <a:r>
              <a:rPr lang="en-US" sz="2200"/>
              <a:t>  </a:t>
            </a:r>
            <a:r>
              <a:rPr lang="en-US" sz="2400" u="sng">
                <a:solidFill>
                  <a:schemeClr val="hlink"/>
                </a:solidFill>
                <a:hlinkClick r:id="rId3"/>
              </a:rPr>
              <a:t>http://indistar.org/</a:t>
            </a:r>
            <a:endParaRPr sz="1800">
              <a:solidFill>
                <a:srgbClr val="FF0000"/>
              </a:solidFill>
            </a:endParaRPr>
          </a:p>
          <a:p>
            <a:pPr marL="342900" lvl="0" indent="-342900" algn="l" rtl="0">
              <a:lnSpc>
                <a:spcPct val="100000"/>
              </a:lnSpc>
              <a:spcBef>
                <a:spcPts val="440"/>
              </a:spcBef>
              <a:spcAft>
                <a:spcPts val="0"/>
              </a:spcAft>
              <a:buSzPts val="3000"/>
              <a:buNone/>
            </a:pPr>
            <a:r>
              <a:rPr lang="en-US" sz="2200">
                <a:solidFill>
                  <a:srgbClr val="FF0000"/>
                </a:solidFill>
              </a:rPr>
              <a:t>       </a:t>
            </a:r>
            <a:r>
              <a:rPr lang="en-US" sz="2200" err="1">
                <a:solidFill>
                  <a:srgbClr val="FF0000"/>
                </a:solidFill>
              </a:rPr>
              <a:t>NCStar</a:t>
            </a:r>
            <a:r>
              <a:rPr lang="en-US" sz="2200">
                <a:solidFill>
                  <a:srgbClr val="FF0000"/>
                </a:solidFill>
              </a:rPr>
              <a:t> Plan: NCS70 </a:t>
            </a:r>
            <a:endParaRPr/>
          </a:p>
          <a:p>
            <a:pPr marL="342900" lvl="0" indent="-342900" algn="l" rtl="0">
              <a:lnSpc>
                <a:spcPct val="100000"/>
              </a:lnSpc>
              <a:spcBef>
                <a:spcPts val="440"/>
              </a:spcBef>
              <a:spcAft>
                <a:spcPts val="0"/>
              </a:spcAft>
              <a:buSzPts val="3000"/>
              <a:buNone/>
            </a:pPr>
            <a:r>
              <a:rPr lang="en-US" sz="2200">
                <a:solidFill>
                  <a:srgbClr val="FF0000"/>
                </a:solidFill>
              </a:rPr>
              <a:t>       Guest Password: 7092</a:t>
            </a:r>
            <a:endParaRPr sz="2200" b="0" i="0" u="none" strike="noStrike" cap="non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ctrTitle" idx="4294967295"/>
          </p:nvPr>
        </p:nvSpPr>
        <p:spPr>
          <a:xfrm>
            <a:off x="-1" y="750888"/>
            <a:ext cx="8949267" cy="4013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3600"/>
              <a:buFont typeface="Arial"/>
              <a:buNone/>
            </a:pPr>
            <a:r>
              <a:rPr lang="en-US" sz="5400" b="0" i="0" u="none" strike="noStrike" cap="none" dirty="0">
                <a:solidFill>
                  <a:schemeClr val="dk1"/>
                </a:solidFill>
                <a:latin typeface="Arial"/>
                <a:ea typeface="Arial"/>
                <a:cs typeface="Arial"/>
                <a:sym typeface="Arial"/>
              </a:rPr>
              <a:t>   Bienvenido a la </a:t>
            </a:r>
            <a:r>
              <a:rPr lang="en-US" sz="5400" b="0" i="0" u="none" strike="noStrike" cap="none" dirty="0" err="1">
                <a:solidFill>
                  <a:schemeClr val="dk1"/>
                </a:solidFill>
                <a:latin typeface="Arial"/>
                <a:ea typeface="Arial"/>
                <a:cs typeface="Arial"/>
                <a:sym typeface="Arial"/>
              </a:rPr>
              <a:t>reunión</a:t>
            </a:r>
            <a:r>
              <a:rPr lang="en-US" sz="5400" b="0" i="0" u="none" strike="noStrike" cap="none" dirty="0">
                <a:solidFill>
                  <a:schemeClr val="dk1"/>
                </a:solidFill>
                <a:latin typeface="Arial"/>
                <a:ea typeface="Arial"/>
                <a:cs typeface="Arial"/>
                <a:sym typeface="Arial"/>
              </a:rPr>
              <a:t>     </a:t>
            </a:r>
            <a:r>
              <a:rPr lang="en-US" sz="5400" b="0" i="0" u="none" strike="noStrike" cap="none" dirty="0" err="1">
                <a:solidFill>
                  <a:schemeClr val="dk1"/>
                </a:solidFill>
                <a:latin typeface="Arial"/>
                <a:ea typeface="Arial"/>
                <a:cs typeface="Arial"/>
                <a:sym typeface="Arial"/>
              </a:rPr>
              <a:t>anual</a:t>
            </a:r>
            <a:r>
              <a:rPr lang="en-US" sz="5400" b="0" i="0" u="none" strike="noStrike" cap="none" dirty="0">
                <a:solidFill>
                  <a:schemeClr val="dk1"/>
                </a:solidFill>
                <a:latin typeface="Arial"/>
                <a:ea typeface="Arial"/>
                <a:cs typeface="Arial"/>
                <a:sym typeface="Arial"/>
              </a:rPr>
              <a:t> del </a:t>
            </a:r>
            <a:r>
              <a:rPr lang="en-US" sz="5400" b="0" i="0" u="none" strike="noStrike" cap="none" dirty="0" err="1">
                <a:solidFill>
                  <a:schemeClr val="dk1"/>
                </a:solidFill>
                <a:latin typeface="Arial"/>
                <a:ea typeface="Arial"/>
                <a:cs typeface="Arial"/>
                <a:sym typeface="Arial"/>
              </a:rPr>
              <a:t>Título</a:t>
            </a:r>
            <a:r>
              <a:rPr lang="en-US" sz="5400" b="0" i="0" u="none" strike="noStrike" cap="none" dirty="0">
                <a:solidFill>
                  <a:schemeClr val="dk1"/>
                </a:solidFill>
                <a:latin typeface="Arial"/>
                <a:ea typeface="Arial"/>
                <a:cs typeface="Arial"/>
                <a:sym typeface="Arial"/>
              </a:rPr>
              <a:t> I para padres y </a:t>
            </a:r>
            <a:r>
              <a:rPr lang="en-US" sz="5400" b="0" i="0" u="none" strike="noStrike" cap="none" dirty="0" err="1">
                <a:solidFill>
                  <a:schemeClr val="dk1"/>
                </a:solidFill>
                <a:latin typeface="Arial"/>
                <a:ea typeface="Arial"/>
                <a:cs typeface="Arial"/>
                <a:sym typeface="Arial"/>
              </a:rPr>
              <a:t>familias</a:t>
            </a:r>
            <a:r>
              <a:rPr lang="en-US" sz="5400" b="0" i="0" u="none" strike="noStrike" cap="none" dirty="0">
                <a:solidFill>
                  <a:schemeClr val="dk1"/>
                </a:solidFill>
                <a:latin typeface="Arial"/>
                <a:ea typeface="Arial"/>
                <a:cs typeface="Arial"/>
                <a:sym typeface="Arial"/>
              </a:rPr>
              <a:t> </a:t>
            </a:r>
            <a:br>
              <a:rPr lang="en-US" sz="5400" b="0" i="0" u="none" strike="noStrike" cap="none" dirty="0">
                <a:solidFill>
                  <a:schemeClr val="dk1"/>
                </a:solidFill>
                <a:latin typeface="Arial"/>
                <a:ea typeface="Arial"/>
                <a:cs typeface="Arial"/>
                <a:sym typeface="Arial"/>
              </a:rPr>
            </a:br>
            <a:r>
              <a:rPr lang="en-US" sz="5400" b="0" i="0" u="none" strike="noStrike" cap="none" dirty="0">
                <a:solidFill>
                  <a:srgbClr val="000000"/>
                </a:solidFill>
                <a:latin typeface="Arial"/>
                <a:ea typeface="Arial"/>
                <a:cs typeface="Arial"/>
                <a:sym typeface="Arial"/>
              </a:rPr>
              <a:t>2023 – 2024</a:t>
            </a:r>
            <a:endParaRPr sz="5400" b="0" i="0" u="none" strike="noStrike" cap="none" dirty="0">
              <a:solidFill>
                <a:schemeClr val="accent1"/>
              </a:solidFill>
              <a:latin typeface="Arial"/>
              <a:ea typeface="Arial"/>
              <a:cs typeface="Arial"/>
              <a:sym typeface="Arial"/>
            </a:endParaRPr>
          </a:p>
        </p:txBody>
      </p:sp>
      <p:pic>
        <p:nvPicPr>
          <p:cNvPr id="55" name="Google Shape;55;p2"/>
          <p:cNvPicPr preferRelativeResize="0"/>
          <p:nvPr/>
        </p:nvPicPr>
        <p:blipFill rotWithShape="1">
          <a:blip r:embed="rId3">
            <a:alphaModFix/>
          </a:blip>
          <a:srcRect/>
          <a:stretch/>
        </p:blipFill>
        <p:spPr>
          <a:xfrm>
            <a:off x="3460173" y="5041693"/>
            <a:ext cx="2223654" cy="9509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a:solidFill>
                  <a:schemeClr val="dk1"/>
                </a:solidFill>
              </a:rPr>
              <a:t>¿Qué es el Plan de Mejoramiento 	Escolar / Plan NCStar?</a:t>
            </a:r>
            <a:endParaRPr>
              <a:solidFill>
                <a:schemeClr val="dk1"/>
              </a:solidFill>
            </a:endParaRPr>
          </a:p>
        </p:txBody>
      </p:sp>
      <p:sp>
        <p:nvSpPr>
          <p:cNvPr id="170" name="Google Shape;170;p20"/>
          <p:cNvSpPr txBox="1">
            <a:spLocks noGrp="1"/>
          </p:cNvSpPr>
          <p:nvPr>
            <p:ph type="body" idx="1"/>
          </p:nvPr>
        </p:nvSpPr>
        <p:spPr>
          <a:xfrm>
            <a:off x="457200" y="1600199"/>
            <a:ext cx="8229600" cy="5101683"/>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El Plan de </a:t>
            </a:r>
            <a:r>
              <a:rPr lang="en-US" sz="2000" err="1"/>
              <a:t>Mejoramiento</a:t>
            </a:r>
            <a:r>
              <a:rPr lang="en-US" sz="2000"/>
              <a:t> Escolar (SIP) se </a:t>
            </a:r>
            <a:r>
              <a:rPr lang="en-US" sz="2000" err="1"/>
              <a:t>crea</a:t>
            </a:r>
            <a:r>
              <a:rPr lang="en-US" sz="2000"/>
              <a:t> </a:t>
            </a:r>
            <a:r>
              <a:rPr lang="en-US" sz="2000" err="1"/>
              <a:t>en</a:t>
            </a:r>
            <a:r>
              <a:rPr lang="en-US" sz="2000"/>
              <a:t> </a:t>
            </a:r>
            <a:r>
              <a:rPr lang="en-US" sz="2000" err="1"/>
              <a:t>una</a:t>
            </a:r>
            <a:r>
              <a:rPr lang="en-US" sz="2000"/>
              <a:t> </a:t>
            </a:r>
            <a:r>
              <a:rPr lang="en-US" sz="2000" err="1"/>
              <a:t>plataforma</a:t>
            </a:r>
            <a:r>
              <a:rPr lang="en-US" sz="2000"/>
              <a:t> </a:t>
            </a:r>
            <a:r>
              <a:rPr lang="en-US" sz="2000" err="1"/>
              <a:t>en</a:t>
            </a:r>
            <a:r>
              <a:rPr lang="en-US" sz="2000"/>
              <a:t> </a:t>
            </a:r>
            <a:r>
              <a:rPr lang="en-US" sz="2000" err="1"/>
              <a:t>línea</a:t>
            </a:r>
            <a:r>
              <a:rPr lang="en-US" sz="2000"/>
              <a:t> </a:t>
            </a:r>
            <a:r>
              <a:rPr lang="en-US" sz="2000" err="1"/>
              <a:t>llamada</a:t>
            </a:r>
            <a:r>
              <a:rPr lang="en-US" sz="2000"/>
              <a:t> </a:t>
            </a:r>
            <a:r>
              <a:rPr lang="en-US" sz="2000" err="1"/>
              <a:t>NCStar</a:t>
            </a:r>
            <a:r>
              <a:rPr lang="en-US" sz="2000"/>
              <a:t> e </a:t>
            </a:r>
            <a:r>
              <a:rPr lang="en-US" sz="2000" err="1"/>
              <a:t>incluye</a:t>
            </a:r>
            <a:r>
              <a:rPr lang="en-US" sz="2000"/>
              <a:t>:</a:t>
            </a:r>
            <a:endParaRPr/>
          </a:p>
          <a:p>
            <a:pPr marL="38100" lvl="0" indent="0" algn="l" rtl="0">
              <a:lnSpc>
                <a:spcPct val="100000"/>
              </a:lnSpc>
              <a:spcBef>
                <a:spcPts val="600"/>
              </a:spcBef>
              <a:spcAft>
                <a:spcPts val="0"/>
              </a:spcAft>
              <a:buSzPts val="3000"/>
              <a:buNone/>
            </a:pPr>
            <a:endParaRPr sz="2000"/>
          </a:p>
          <a:p>
            <a:pPr marL="457200" lvl="0" indent="-419100" algn="l" rtl="0">
              <a:lnSpc>
                <a:spcPct val="100000"/>
              </a:lnSpc>
              <a:spcBef>
                <a:spcPts val="600"/>
              </a:spcBef>
              <a:spcAft>
                <a:spcPts val="0"/>
              </a:spcAft>
              <a:buSzPts val="3000"/>
              <a:buFont typeface="Courier New"/>
              <a:buChar char="o"/>
            </a:pPr>
            <a:r>
              <a:rPr lang="en-US" sz="1600"/>
              <a:t>Una </a:t>
            </a:r>
            <a:r>
              <a:rPr lang="en-US" sz="1600" err="1"/>
              <a:t>evaluación</a:t>
            </a:r>
            <a:r>
              <a:rPr lang="en-US" sz="1600"/>
              <a:t> integral de </a:t>
            </a:r>
            <a:r>
              <a:rPr lang="en-US" sz="1600" err="1"/>
              <a:t>necesidades</a:t>
            </a:r>
            <a:endParaRPr/>
          </a:p>
          <a:p>
            <a:pPr marL="457200" lvl="0" indent="-419100" algn="l" rtl="0">
              <a:lnSpc>
                <a:spcPct val="100000"/>
              </a:lnSpc>
              <a:spcBef>
                <a:spcPts val="600"/>
              </a:spcBef>
              <a:spcAft>
                <a:spcPts val="0"/>
              </a:spcAft>
              <a:buSzPts val="3000"/>
              <a:buFont typeface="Courier New"/>
              <a:buChar char="o"/>
            </a:pPr>
            <a:r>
              <a:rPr lang="en-US" sz="1600" err="1"/>
              <a:t>Objetivos</a:t>
            </a:r>
            <a:r>
              <a:rPr lang="en-US" sz="1600"/>
              <a:t> y </a:t>
            </a:r>
            <a:r>
              <a:rPr lang="en-US" sz="1600" err="1"/>
              <a:t>estrategias</a:t>
            </a:r>
            <a:r>
              <a:rPr lang="en-US" sz="1600"/>
              <a:t> para </a:t>
            </a:r>
            <a:r>
              <a:rPr lang="en-US" sz="1600" err="1"/>
              <a:t>abordar</a:t>
            </a:r>
            <a:r>
              <a:rPr lang="en-US" sz="1600"/>
              <a:t> las </a:t>
            </a:r>
            <a:r>
              <a:rPr lang="en-US" sz="1600" err="1"/>
              <a:t>necesidades</a:t>
            </a:r>
            <a:r>
              <a:rPr lang="en-US" sz="1600"/>
              <a:t> </a:t>
            </a:r>
            <a:r>
              <a:rPr lang="en-US" sz="1600" err="1"/>
              <a:t>académicas</a:t>
            </a:r>
            <a:r>
              <a:rPr lang="en-US" sz="1600"/>
              <a:t> de </a:t>
            </a:r>
            <a:r>
              <a:rPr lang="en-US" sz="1600" err="1"/>
              <a:t>los</a:t>
            </a:r>
            <a:r>
              <a:rPr lang="en-US" sz="1600"/>
              <a:t> </a:t>
            </a:r>
            <a:r>
              <a:rPr lang="en-US" sz="1600" err="1"/>
              <a:t>estudiantes</a:t>
            </a:r>
            <a:endParaRPr/>
          </a:p>
          <a:p>
            <a:pPr marL="457200" lvl="0" indent="-419100" algn="l" rtl="0">
              <a:lnSpc>
                <a:spcPct val="100000"/>
              </a:lnSpc>
              <a:spcBef>
                <a:spcPts val="600"/>
              </a:spcBef>
              <a:spcAft>
                <a:spcPts val="0"/>
              </a:spcAft>
              <a:buSzPts val="3000"/>
              <a:buFont typeface="Courier New"/>
              <a:buChar char="o"/>
            </a:pPr>
            <a:r>
              <a:rPr lang="en-US" sz="1600" err="1"/>
              <a:t>Necesidades</a:t>
            </a:r>
            <a:r>
              <a:rPr lang="en-US" sz="1600"/>
              <a:t> de </a:t>
            </a:r>
            <a:r>
              <a:rPr lang="en-US" sz="1600" err="1"/>
              <a:t>desarrollo</a:t>
            </a:r>
            <a:r>
              <a:rPr lang="en-US" sz="1600"/>
              <a:t> </a:t>
            </a:r>
            <a:r>
              <a:rPr lang="en-US" sz="1600" err="1"/>
              <a:t>profesional</a:t>
            </a:r>
            <a:endParaRPr/>
          </a:p>
          <a:p>
            <a:pPr marL="457200" lvl="0" indent="-419100" algn="l" rtl="0">
              <a:lnSpc>
                <a:spcPct val="100000"/>
              </a:lnSpc>
              <a:spcBef>
                <a:spcPts val="600"/>
              </a:spcBef>
              <a:spcAft>
                <a:spcPts val="0"/>
              </a:spcAft>
              <a:buSzPts val="3000"/>
              <a:buFont typeface="Courier New"/>
              <a:buChar char="o"/>
            </a:pPr>
            <a:r>
              <a:rPr lang="en-US" sz="1600" err="1"/>
              <a:t>Coordinación</a:t>
            </a:r>
            <a:r>
              <a:rPr lang="en-US" sz="1600"/>
              <a:t> de </a:t>
            </a:r>
            <a:r>
              <a:rPr lang="en-US" sz="1600" err="1"/>
              <a:t>Recursos</a:t>
            </a:r>
            <a:r>
              <a:rPr lang="en-US" sz="1600"/>
              <a:t> y </a:t>
            </a:r>
            <a:r>
              <a:rPr lang="en-US" sz="1600" err="1"/>
              <a:t>Presupuesto</a:t>
            </a:r>
            <a:r>
              <a:rPr lang="en-US" sz="1600"/>
              <a:t> Integral</a:t>
            </a:r>
            <a:endParaRPr/>
          </a:p>
          <a:p>
            <a:pPr marL="457200" lvl="0" indent="-419100" algn="l" rtl="0">
              <a:lnSpc>
                <a:spcPct val="100000"/>
              </a:lnSpc>
              <a:spcBef>
                <a:spcPts val="600"/>
              </a:spcBef>
              <a:spcAft>
                <a:spcPts val="0"/>
              </a:spcAft>
              <a:buSzPts val="3000"/>
              <a:buFont typeface="Courier New"/>
              <a:buChar char="o"/>
            </a:pPr>
            <a:r>
              <a:rPr lang="en-US" sz="1600"/>
              <a:t>Los </a:t>
            </a:r>
            <a:r>
              <a:rPr lang="en-US" sz="1600" err="1"/>
              <a:t>objetivos</a:t>
            </a:r>
            <a:r>
              <a:rPr lang="en-US" sz="1600"/>
              <a:t> de </a:t>
            </a:r>
            <a:r>
              <a:rPr lang="en-US" sz="1600" err="1"/>
              <a:t>participación</a:t>
            </a:r>
            <a:r>
              <a:rPr lang="en-US" sz="1600"/>
              <a:t> de padres y </a:t>
            </a:r>
            <a:r>
              <a:rPr lang="en-US" sz="1600" err="1"/>
              <a:t>familias</a:t>
            </a:r>
            <a:r>
              <a:rPr lang="en-US" sz="1600"/>
              <a:t> de la </a:t>
            </a:r>
            <a:r>
              <a:rPr lang="en-US" sz="1600" err="1"/>
              <a:t>escuela</a:t>
            </a:r>
            <a:endParaRPr/>
          </a:p>
          <a:p>
            <a:pPr marL="457200" lvl="0" indent="-228600" algn="l" rtl="0">
              <a:lnSpc>
                <a:spcPct val="100000"/>
              </a:lnSpc>
              <a:spcBef>
                <a:spcPts val="600"/>
              </a:spcBef>
              <a:spcAft>
                <a:spcPts val="0"/>
              </a:spcAft>
              <a:buSzPts val="3000"/>
              <a:buFont typeface="Courier New"/>
              <a:buNone/>
            </a:pPr>
            <a:endParaRPr sz="1600"/>
          </a:p>
          <a:p>
            <a:pPr marL="457200" lvl="0" indent="-419100" algn="l" rtl="0">
              <a:lnSpc>
                <a:spcPct val="100000"/>
              </a:lnSpc>
              <a:spcBef>
                <a:spcPts val="600"/>
              </a:spcBef>
              <a:spcAft>
                <a:spcPts val="0"/>
              </a:spcAft>
              <a:buSzPts val="3000"/>
              <a:buFont typeface="Arial"/>
              <a:buChar char="•"/>
            </a:pPr>
            <a:r>
              <a:rPr lang="en-US" sz="1600"/>
              <a:t>Los padres de </a:t>
            </a:r>
            <a:r>
              <a:rPr lang="en-US" sz="1600" err="1"/>
              <a:t>los</a:t>
            </a:r>
            <a:r>
              <a:rPr lang="en-US" sz="1600"/>
              <a:t> </a:t>
            </a:r>
            <a:r>
              <a:rPr lang="en-US" sz="1600" err="1"/>
              <a:t>estudiantes</a:t>
            </a:r>
            <a:r>
              <a:rPr lang="en-US" sz="1600"/>
              <a:t> de las </a:t>
            </a:r>
            <a:r>
              <a:rPr lang="en-US" sz="1600" err="1"/>
              <a:t>escuelas</a:t>
            </a:r>
            <a:r>
              <a:rPr lang="en-US" sz="1600"/>
              <a:t> de </a:t>
            </a:r>
            <a:r>
              <a:rPr lang="en-US" sz="1600" err="1"/>
              <a:t>Título</a:t>
            </a:r>
            <a:r>
              <a:rPr lang="en-US" sz="1600"/>
              <a:t> I </a:t>
            </a:r>
            <a:r>
              <a:rPr lang="en-US" sz="1600" err="1"/>
              <a:t>tienen</a:t>
            </a:r>
            <a:r>
              <a:rPr lang="en-US" sz="1600"/>
              <a:t> derecho a </a:t>
            </a:r>
            <a:r>
              <a:rPr lang="en-US" sz="1600" err="1"/>
              <a:t>participar</a:t>
            </a:r>
            <a:r>
              <a:rPr lang="en-US" sz="1600"/>
              <a:t> </a:t>
            </a:r>
            <a:r>
              <a:rPr lang="en-US" sz="1600" err="1"/>
              <a:t>en</a:t>
            </a:r>
            <a:r>
              <a:rPr lang="en-US" sz="1600"/>
              <a:t> </a:t>
            </a:r>
            <a:r>
              <a:rPr lang="en-US" sz="1600" err="1"/>
              <a:t>el</a:t>
            </a:r>
            <a:r>
              <a:rPr lang="en-US" sz="1600"/>
              <a:t> </a:t>
            </a:r>
            <a:r>
              <a:rPr lang="en-US" sz="1600" err="1"/>
              <a:t>desarrollo</a:t>
            </a:r>
            <a:r>
              <a:rPr lang="en-US" sz="1600"/>
              <a:t> de </a:t>
            </a:r>
            <a:r>
              <a:rPr lang="en-US" sz="1600" err="1"/>
              <a:t>este</a:t>
            </a:r>
            <a:r>
              <a:rPr lang="en-US" sz="1600"/>
              <a:t> plan</a:t>
            </a:r>
            <a:endParaRPr/>
          </a:p>
          <a:p>
            <a:pPr marL="742950" lvl="1" indent="-285750" algn="l" rtl="0">
              <a:lnSpc>
                <a:spcPct val="100000"/>
              </a:lnSpc>
              <a:spcBef>
                <a:spcPts val="440"/>
              </a:spcBef>
              <a:spcAft>
                <a:spcPts val="0"/>
              </a:spcAft>
              <a:buSzPts val="2400"/>
              <a:buNone/>
            </a:pPr>
            <a:r>
              <a:rPr lang="en-US" sz="2200" err="1"/>
              <a:t>Acceso</a:t>
            </a:r>
            <a:r>
              <a:rPr lang="en-US" sz="2200"/>
              <a:t> a </a:t>
            </a:r>
            <a:r>
              <a:rPr lang="en-US" sz="2200" err="1"/>
              <a:t>NCStar</a:t>
            </a:r>
            <a:r>
              <a:rPr lang="en-US" sz="2200"/>
              <a:t>  </a:t>
            </a:r>
            <a:r>
              <a:rPr lang="en-US" u="sng">
                <a:solidFill>
                  <a:schemeClr val="hlink"/>
                </a:solidFill>
                <a:hlinkClick r:id="rId3"/>
              </a:rPr>
              <a:t>http://indistar.org/</a:t>
            </a:r>
            <a:endParaRPr sz="1800">
              <a:solidFill>
                <a:srgbClr val="FF0000"/>
              </a:solidFill>
            </a:endParaRPr>
          </a:p>
          <a:p>
            <a:pPr marL="342900" lvl="0" indent="-342900" algn="l" rtl="0">
              <a:lnSpc>
                <a:spcPct val="100000"/>
              </a:lnSpc>
              <a:spcBef>
                <a:spcPts val="440"/>
              </a:spcBef>
              <a:spcAft>
                <a:spcPts val="0"/>
              </a:spcAft>
              <a:buSzPts val="3000"/>
              <a:buNone/>
            </a:pPr>
            <a:r>
              <a:rPr lang="en-US" sz="2200">
                <a:solidFill>
                  <a:srgbClr val="FF0000"/>
                </a:solidFill>
              </a:rPr>
              <a:t>       </a:t>
            </a:r>
            <a:r>
              <a:rPr lang="en-US" sz="2200" err="1">
                <a:solidFill>
                  <a:srgbClr val="FF0000"/>
                </a:solidFill>
              </a:rPr>
              <a:t>NCStar</a:t>
            </a:r>
            <a:r>
              <a:rPr lang="en-US" sz="2200">
                <a:solidFill>
                  <a:srgbClr val="FF0000"/>
                </a:solidFill>
              </a:rPr>
              <a:t> Plan: NCS70 </a:t>
            </a:r>
            <a:endParaRPr/>
          </a:p>
          <a:p>
            <a:pPr marL="342900" lvl="0" indent="-342900" algn="l" rtl="0">
              <a:lnSpc>
                <a:spcPct val="100000"/>
              </a:lnSpc>
              <a:spcBef>
                <a:spcPts val="440"/>
              </a:spcBef>
              <a:spcAft>
                <a:spcPts val="0"/>
              </a:spcAft>
              <a:buSzPts val="3000"/>
              <a:buNone/>
            </a:pPr>
            <a:r>
              <a:rPr lang="en-US" sz="2200">
                <a:solidFill>
                  <a:srgbClr val="FF0000"/>
                </a:solidFill>
              </a:rPr>
              <a:t>      Guest Password: 7092</a:t>
            </a:r>
            <a:endParaRPr/>
          </a:p>
          <a:p>
            <a:pPr marL="457200" lvl="0" indent="-228600" algn="l" rtl="0">
              <a:lnSpc>
                <a:spcPct val="100000"/>
              </a:lnSpc>
              <a:spcBef>
                <a:spcPts val="600"/>
              </a:spcBef>
              <a:spcAft>
                <a:spcPts val="0"/>
              </a:spcAft>
              <a:buSzPts val="3000"/>
              <a:buFont typeface="Arial"/>
              <a:buNone/>
            </a:pPr>
            <a:endParaRPr sz="1600"/>
          </a:p>
          <a:p>
            <a:pPr marL="38100" lvl="0" indent="0" algn="l" rtl="0">
              <a:lnSpc>
                <a:spcPct val="100000"/>
              </a:lnSpc>
              <a:spcBef>
                <a:spcPts val="600"/>
              </a:spcBef>
              <a:spcAft>
                <a:spcPts val="0"/>
              </a:spcAft>
              <a:buSzPts val="3000"/>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2800" i="0" u="none" strike="noStrike" cap="none">
                <a:solidFill>
                  <a:srgbClr val="000000"/>
                </a:solidFill>
                <a:latin typeface="Arial"/>
                <a:ea typeface="Arial"/>
                <a:cs typeface="Arial"/>
                <a:sym typeface="Arial"/>
              </a:rPr>
              <a:t>What</a:t>
            </a:r>
            <a:r>
              <a:rPr lang="en-US" sz="2800">
                <a:solidFill>
                  <a:srgbClr val="000000"/>
                </a:solidFill>
              </a:rPr>
              <a:t> is</a:t>
            </a:r>
            <a:r>
              <a:rPr lang="en-US" sz="2800" i="0" u="none" strike="noStrike" cap="none">
                <a:solidFill>
                  <a:srgbClr val="000000"/>
                </a:solidFill>
                <a:latin typeface="Arial"/>
                <a:ea typeface="Arial"/>
                <a:cs typeface="Arial"/>
                <a:sym typeface="Arial"/>
              </a:rPr>
              <a:t> included in the School’s Paren</a:t>
            </a:r>
            <a:r>
              <a:rPr lang="en-US" sz="2800">
                <a:solidFill>
                  <a:srgbClr val="000000"/>
                </a:solidFill>
              </a:rPr>
              <a:t>t and Family Engagement</a:t>
            </a:r>
            <a:r>
              <a:rPr lang="en-US" sz="2800" i="0" u="none" strike="noStrike" cap="none">
                <a:solidFill>
                  <a:srgbClr val="000000"/>
                </a:solidFill>
                <a:latin typeface="Arial"/>
                <a:ea typeface="Arial"/>
                <a:cs typeface="Arial"/>
                <a:sym typeface="Arial"/>
              </a:rPr>
              <a:t> P</a:t>
            </a:r>
            <a:r>
              <a:rPr lang="en-US" sz="2800">
                <a:solidFill>
                  <a:srgbClr val="000000"/>
                </a:solidFill>
              </a:rPr>
              <a:t>olicy</a:t>
            </a:r>
            <a:r>
              <a:rPr lang="en-US" sz="2800" i="0" u="none" strike="noStrike" cap="none">
                <a:solidFill>
                  <a:srgbClr val="000000"/>
                </a:solidFill>
                <a:latin typeface="Arial"/>
                <a:ea typeface="Arial"/>
                <a:cs typeface="Arial"/>
                <a:sym typeface="Arial"/>
              </a:rPr>
              <a:t>?</a:t>
            </a:r>
            <a:endParaRPr>
              <a:solidFill>
                <a:srgbClr val="000000"/>
              </a:solidFill>
            </a:endParaRPr>
          </a:p>
        </p:txBody>
      </p:sp>
      <p:sp>
        <p:nvSpPr>
          <p:cNvPr id="177" name="Google Shape;177;p21"/>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This p</a:t>
            </a:r>
            <a:r>
              <a:rPr lang="en-US" sz="2000"/>
              <a:t>olicy</a:t>
            </a:r>
            <a:r>
              <a:rPr lang="en-US" sz="2000" b="0" i="0" u="none" strike="noStrike" cap="none">
                <a:solidFill>
                  <a:schemeClr val="dk1"/>
                </a:solidFill>
                <a:latin typeface="Arial"/>
                <a:ea typeface="Arial"/>
                <a:cs typeface="Arial"/>
                <a:sym typeface="Arial"/>
              </a:rPr>
              <a:t> addresses how the school will implement the </a:t>
            </a:r>
            <a:r>
              <a:rPr lang="en-US" sz="2000"/>
              <a:t>parent and family engagement </a:t>
            </a:r>
            <a:r>
              <a:rPr lang="en-US" sz="2000" b="0" i="0" u="none" strike="noStrike" cap="none">
                <a:solidFill>
                  <a:schemeClr val="dk1"/>
                </a:solidFill>
                <a:latin typeface="Arial"/>
                <a:ea typeface="Arial"/>
                <a:cs typeface="Arial"/>
                <a:sym typeface="Arial"/>
              </a:rPr>
              <a:t>requirements of the </a:t>
            </a:r>
            <a:r>
              <a:rPr lang="en-US" sz="2000" i="1"/>
              <a:t>Every Student Succeeds Act (ESSA)</a:t>
            </a:r>
            <a:r>
              <a:rPr lang="en-US" sz="2000" b="0" i="1"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Components includ</a:t>
            </a:r>
            <a:r>
              <a:rPr lang="en-US" sz="2000"/>
              <a:t>e the following:</a:t>
            </a:r>
            <a:endParaRPr sz="2000"/>
          </a:p>
          <a:p>
            <a:pPr marL="342900" marR="0" lvl="0" indent="0" algn="l" rtl="0">
              <a:lnSpc>
                <a:spcPct val="100000"/>
              </a:lnSpc>
              <a:spcBef>
                <a:spcPts val="0"/>
              </a:spcBef>
              <a:spcAft>
                <a:spcPts val="0"/>
              </a:spcAft>
              <a:buSzPts val="3000"/>
              <a:buNone/>
            </a:pPr>
            <a:endParaRPr sz="2000"/>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parents can be </a:t>
            </a:r>
            <a:r>
              <a:rPr lang="en-US" sz="2000"/>
              <a:t>engaged</a:t>
            </a:r>
            <a:r>
              <a:rPr lang="en-US" sz="2000" b="0" i="0" u="none" strike="noStrike" cap="none">
                <a:solidFill>
                  <a:schemeClr val="dk1"/>
                </a:solidFill>
                <a:latin typeface="Arial"/>
                <a:ea typeface="Arial"/>
                <a:cs typeface="Arial"/>
                <a:sym typeface="Arial"/>
              </a:rPr>
              <a:t> in decision-making and activities </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parent</a:t>
            </a:r>
            <a:r>
              <a:rPr lang="en-US" sz="2000"/>
              <a:t> and family engagement</a:t>
            </a:r>
            <a:r>
              <a:rPr lang="en-US" sz="2000" b="0" i="0" u="none" strike="noStrike" cap="none">
                <a:solidFill>
                  <a:schemeClr val="dk1"/>
                </a:solidFill>
                <a:latin typeface="Arial"/>
                <a:ea typeface="Arial"/>
                <a:cs typeface="Arial"/>
                <a:sym typeface="Arial"/>
              </a:rPr>
              <a:t> funds are being used</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information and training will be provided to parents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the school will build capacity in parents and staff for strong parent</a:t>
            </a:r>
            <a:r>
              <a:rPr lang="en-US" sz="2000"/>
              <a:t> and family</a:t>
            </a:r>
            <a:r>
              <a:rPr lang="en-US" sz="2000" b="0" i="0" u="none" strike="noStrike" cap="none">
                <a:solidFill>
                  <a:schemeClr val="dk1"/>
                </a:solidFill>
                <a:latin typeface="Arial"/>
                <a:ea typeface="Arial"/>
                <a:cs typeface="Arial"/>
                <a:sym typeface="Arial"/>
              </a:rPr>
              <a:t> </a:t>
            </a:r>
            <a:r>
              <a:rPr lang="en-US" sz="2000"/>
              <a:t>engagement</a:t>
            </a:r>
            <a:endParaRPr/>
          </a:p>
          <a:p>
            <a:pPr marL="742950" marR="0" lvl="0" indent="0" algn="l" rtl="0">
              <a:lnSpc>
                <a:spcPct val="100000"/>
              </a:lnSpc>
              <a:spcBef>
                <a:spcPts val="400"/>
              </a:spcBef>
              <a:spcAft>
                <a:spcPts val="0"/>
              </a:spcAft>
              <a:buSzPts val="3000"/>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lang="en-US" sz="2000" b="0" i="0" u="none" strike="noStrike" cap="none">
                <a:solidFill>
                  <a:schemeClr val="dk1"/>
                </a:solidFill>
                <a:latin typeface="Arial"/>
                <a:ea typeface="Arial"/>
                <a:cs typeface="Arial"/>
                <a:sym typeface="Arial"/>
              </a:rPr>
              <a:t>have the right to be </a:t>
            </a:r>
            <a:r>
              <a:rPr lang="en-US" sz="2000"/>
              <a:t>engaged</a:t>
            </a:r>
            <a:r>
              <a:rPr lang="en-US" sz="2000" b="0" i="0" u="none" strike="noStrike" cap="none">
                <a:solidFill>
                  <a:schemeClr val="dk1"/>
                </a:solidFill>
                <a:latin typeface="Arial"/>
                <a:ea typeface="Arial"/>
                <a:cs typeface="Arial"/>
                <a:sym typeface="Arial"/>
              </a:rPr>
              <a:t> in the development of </a:t>
            </a:r>
            <a:r>
              <a:rPr lang="en-US" sz="2000">
                <a:solidFill>
                  <a:schemeClr val="dk1"/>
                </a:solidFill>
              </a:rPr>
              <a:t>the</a:t>
            </a:r>
            <a:r>
              <a:rPr lang="en-US" sz="2000" b="0" i="0" u="none" strike="noStrike" cap="none">
                <a:solidFill>
                  <a:schemeClr val="dk1"/>
                </a:solidFill>
                <a:latin typeface="Arial"/>
                <a:ea typeface="Arial"/>
                <a:cs typeface="Arial"/>
                <a:sym typeface="Arial"/>
              </a:rPr>
              <a:t> school’s Parent</a:t>
            </a:r>
            <a:r>
              <a:rPr lang="en-US" sz="2000"/>
              <a:t> and Family</a:t>
            </a:r>
            <a:r>
              <a:rPr lang="en-US" sz="2000" b="0" i="0" u="none" strike="noStrike" cap="none">
                <a:solidFill>
                  <a:schemeClr val="dk1"/>
                </a:solidFill>
                <a:latin typeface="Arial"/>
                <a:ea typeface="Arial"/>
                <a:cs typeface="Arial"/>
                <a:sym typeface="Arial"/>
              </a:rPr>
              <a:t> </a:t>
            </a:r>
            <a:r>
              <a:rPr lang="en-US" sz="2000"/>
              <a:t>Engagement</a:t>
            </a:r>
            <a:r>
              <a:rPr lang="en-US" sz="2000" b="0" i="0" u="none" strike="noStrike" cap="none">
                <a:solidFill>
                  <a:schemeClr val="dk1"/>
                </a:solidFill>
                <a:latin typeface="Arial"/>
                <a:ea typeface="Arial"/>
                <a:cs typeface="Arial"/>
                <a:sym typeface="Arial"/>
              </a:rPr>
              <a:t> P</a:t>
            </a:r>
            <a:r>
              <a:rPr lang="en-US" sz="2000"/>
              <a:t>olicy</a:t>
            </a: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sz="2800">
                <a:solidFill>
                  <a:schemeClr val="dk1"/>
                </a:solidFill>
              </a:rPr>
              <a:t>¿Qué se incluye en la Política de participación 	de padres y familias de la escuela?</a:t>
            </a:r>
            <a:endParaRPr sz="2800">
              <a:solidFill>
                <a:schemeClr val="dk1"/>
              </a:solidFill>
            </a:endParaRPr>
          </a:p>
        </p:txBody>
      </p:sp>
      <p:sp>
        <p:nvSpPr>
          <p:cNvPr id="183" name="Google Shape;183;p22"/>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Esta política aborda cómo la escuela implementará los requisitos de participación de los padres y la familia de la Ley de éxito de todos los estudiantes (ESSA). Los componentes incluyen lo siguiente:</a:t>
            </a:r>
            <a:endParaRPr/>
          </a:p>
          <a:p>
            <a:pPr marL="38100" lvl="0" indent="0" algn="l" rtl="0">
              <a:lnSpc>
                <a:spcPct val="100000"/>
              </a:lnSpc>
              <a:spcBef>
                <a:spcPts val="600"/>
              </a:spcBef>
              <a:spcAft>
                <a:spcPts val="0"/>
              </a:spcAft>
              <a:buSzPts val="3000"/>
              <a:buNone/>
            </a:pPr>
            <a:r>
              <a:rPr lang="en-US" sz="1600"/>
              <a:t>	Cómo los padres pueden participar en la toma de decisiones y actividades</a:t>
            </a:r>
            <a:br>
              <a:rPr lang="en-US" sz="1600"/>
            </a:br>
            <a:r>
              <a:rPr lang="en-US" sz="1600"/>
              <a:t>	Cómo se utilizan los fondos de participación de padres y familias</a:t>
            </a:r>
            <a:br>
              <a:rPr lang="en-US" sz="1600"/>
            </a:br>
            <a:r>
              <a:rPr lang="en-US" sz="1600"/>
              <a:t>	Cómo se proporcionará información y capacitación a los padres</a:t>
            </a:r>
            <a:br>
              <a:rPr lang="en-US" sz="1600"/>
            </a:br>
            <a:r>
              <a:rPr lang="en-US" sz="1600"/>
              <a:t>	Cómo la escuela desarrollará la capacidad de los padres y el personal para 	una fuerte participación de los padres y la familia</a:t>
            </a:r>
            <a:endParaRPr/>
          </a:p>
          <a:p>
            <a:pPr marL="38100" lvl="0" indent="0" algn="l" rtl="0">
              <a:lnSpc>
                <a:spcPct val="100000"/>
              </a:lnSpc>
              <a:spcBef>
                <a:spcPts val="600"/>
              </a:spcBef>
              <a:spcAft>
                <a:spcPts val="0"/>
              </a:spcAft>
              <a:buSzPts val="3000"/>
              <a:buNone/>
            </a:pPr>
            <a:endParaRPr sz="1600"/>
          </a:p>
          <a:p>
            <a:pPr marL="457200" lvl="0" indent="-419100" algn="l" rtl="0">
              <a:lnSpc>
                <a:spcPct val="100000"/>
              </a:lnSpc>
              <a:spcBef>
                <a:spcPts val="600"/>
              </a:spcBef>
              <a:spcAft>
                <a:spcPts val="0"/>
              </a:spcAft>
              <a:buSzPts val="3000"/>
              <a:buFont typeface="Arial"/>
              <a:buChar char="•"/>
            </a:pPr>
            <a:r>
              <a:rPr lang="en-US" sz="2000"/>
              <a:t>Los padres de los estudiantes de las escuelas de Título I tienen derecho a participar en el desarrollo de la Política de participación de padres y familias de la escuela</a:t>
            </a:r>
            <a:r>
              <a:rPr lang="en-US" sz="1600"/>
              <a:t>.</a:t>
            </a:r>
            <a:endParaRPr/>
          </a:p>
          <a:p>
            <a:pPr marL="457200" lvl="0" indent="-228600" algn="l" rtl="0">
              <a:lnSpc>
                <a:spcPct val="100000"/>
              </a:lnSpc>
              <a:spcBef>
                <a:spcPts val="600"/>
              </a:spcBef>
              <a:spcAft>
                <a:spcPts val="0"/>
              </a:spcAft>
              <a:buSzPts val="30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latin typeface="Arial"/>
                <a:ea typeface="Arial"/>
                <a:cs typeface="Arial"/>
                <a:sym typeface="Arial"/>
              </a:rPr>
              <a:t>What is the </a:t>
            </a:r>
            <a:br>
              <a:rPr lang="en-US" i="0" u="none" strike="noStrike" cap="none">
                <a:solidFill>
                  <a:srgbClr val="000000"/>
                </a:solidFill>
                <a:latin typeface="Arial"/>
                <a:ea typeface="Arial"/>
                <a:cs typeface="Arial"/>
                <a:sym typeface="Arial"/>
              </a:rPr>
            </a:br>
            <a:r>
              <a:rPr lang="en-US" i="0" u="none" strike="noStrike" cap="none">
                <a:solidFill>
                  <a:srgbClr val="000000"/>
                </a:solidFill>
                <a:latin typeface="Arial"/>
                <a:ea typeface="Arial"/>
                <a:cs typeface="Arial"/>
                <a:sym typeface="Arial"/>
              </a:rPr>
              <a:t>School</a:t>
            </a:r>
            <a:r>
              <a:rPr lang="en-US">
                <a:solidFill>
                  <a:srgbClr val="000000"/>
                </a:solidFill>
              </a:rPr>
              <a:t> </a:t>
            </a:r>
            <a:r>
              <a:rPr lang="en-US" i="0" u="none" strike="noStrike" cap="none">
                <a:solidFill>
                  <a:srgbClr val="000000"/>
                </a:solidFill>
                <a:latin typeface="Arial"/>
                <a:ea typeface="Arial"/>
                <a:cs typeface="Arial"/>
                <a:sym typeface="Arial"/>
              </a:rPr>
              <a:t>Compact?</a:t>
            </a:r>
            <a:endParaRPr>
              <a:solidFill>
                <a:srgbClr val="000000"/>
              </a:solidFill>
            </a:endParaRPr>
          </a:p>
        </p:txBody>
      </p:sp>
      <p:sp>
        <p:nvSpPr>
          <p:cNvPr id="190" name="Google Shape;190;p23"/>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SzPts val="3000"/>
              <a:buNone/>
            </a:pPr>
            <a:endParaRPr sz="2000"/>
          </a:p>
          <a:p>
            <a:pPr marL="457200" marR="0" lvl="0" indent="-419100" algn="l" rtl="0">
              <a:lnSpc>
                <a:spcPct val="100000"/>
              </a:lnSpc>
              <a:spcBef>
                <a:spcPts val="0"/>
              </a:spcBef>
              <a:spcAft>
                <a:spcPts val="0"/>
              </a:spcAft>
              <a:buSzPts val="3000"/>
              <a:buFont typeface="Arial"/>
              <a:buChar char="●"/>
            </a:pPr>
            <a:r>
              <a:rPr lang="en-US" b="0" i="0" u="none" strike="noStrike" cap="none">
                <a:solidFill>
                  <a:schemeClr val="dk1"/>
                </a:solidFill>
                <a:latin typeface="Arial"/>
                <a:ea typeface="Arial"/>
                <a:cs typeface="Arial"/>
                <a:sym typeface="Arial"/>
              </a:rPr>
              <a:t>The compact is a commitment from the school, the parent</a:t>
            </a:r>
            <a:r>
              <a:rPr lang="en-US" b="0" i="0" u="none" strike="noStrike" cap="none">
                <a:solidFill>
                  <a:srgbClr val="000000"/>
                </a:solidFill>
                <a:latin typeface="Arial"/>
                <a:ea typeface="Arial"/>
                <a:cs typeface="Arial"/>
                <a:sym typeface="Arial"/>
              </a:rPr>
              <a:t>/family</a:t>
            </a:r>
            <a:r>
              <a:rPr lang="en-US" b="0" i="0" u="none" strike="noStrike" cap="none">
                <a:solidFill>
                  <a:schemeClr val="dk1"/>
                </a:solidFill>
                <a:latin typeface="Arial"/>
                <a:ea typeface="Arial"/>
                <a:cs typeface="Arial"/>
                <a:sym typeface="Arial"/>
              </a:rPr>
              <a:t>, and the student, to share in the responsibility for improved academic achievement</a:t>
            </a:r>
            <a:endParaRPr/>
          </a:p>
          <a:p>
            <a:pPr marL="457200" marR="0" lvl="0" indent="0" algn="l" rtl="0">
              <a:lnSpc>
                <a:spcPct val="100000"/>
              </a:lnSpc>
              <a:spcBef>
                <a:spcPts val="400"/>
              </a:spcBef>
              <a:spcAft>
                <a:spcPts val="0"/>
              </a:spcAft>
              <a:buSzPts val="3000"/>
              <a:buNone/>
            </a:pPr>
            <a:endParaRPr b="0" i="0" u="none" strike="noStrike" cap="none">
              <a:solidFill>
                <a:schemeClr val="dk1"/>
              </a:solidFill>
              <a:latin typeface="Arial"/>
              <a:ea typeface="Arial"/>
              <a:cs typeface="Arial"/>
              <a:sym typeface="Arial"/>
            </a:endParaRPr>
          </a:p>
          <a:p>
            <a:pPr marL="457200" marR="0" lvl="0" indent="-419100" algn="l" rtl="0">
              <a:lnSpc>
                <a:spcPct val="100000"/>
              </a:lnSpc>
              <a:spcBef>
                <a:spcPts val="400"/>
              </a:spcBef>
              <a:spcAft>
                <a:spcPts val="0"/>
              </a:spcAft>
              <a:buSzPts val="3000"/>
              <a:buChar char="●"/>
            </a:pPr>
            <a:r>
              <a:rPr lang="en-US"/>
              <a:t>Parents and families</a:t>
            </a:r>
            <a:r>
              <a:rPr lang="en-US">
                <a:solidFill>
                  <a:schemeClr val="dk1"/>
                </a:solidFill>
              </a:rPr>
              <a:t> of stud</a:t>
            </a:r>
            <a:r>
              <a:rPr lang="en-US"/>
              <a:t>ents in Title I schools </a:t>
            </a:r>
            <a:r>
              <a:rPr lang="en-US" b="0" i="0" u="none" strike="noStrike" cap="none">
                <a:solidFill>
                  <a:schemeClr val="dk1"/>
                </a:solidFill>
                <a:latin typeface="Arial"/>
                <a:ea typeface="Arial"/>
                <a:cs typeface="Arial"/>
                <a:sym typeface="Arial"/>
              </a:rPr>
              <a:t>have the right to be involved in the revision/</a:t>
            </a:r>
            <a:r>
              <a:rPr lang="en-US"/>
              <a:t>review</a:t>
            </a:r>
            <a:r>
              <a:rPr lang="en-US" b="0" i="0" u="none" strike="noStrike" cap="none">
                <a:solidFill>
                  <a:schemeClr val="dk1"/>
                </a:solidFill>
                <a:latin typeface="Arial"/>
                <a:ea typeface="Arial"/>
                <a:cs typeface="Arial"/>
                <a:sym typeface="Arial"/>
              </a:rPr>
              <a:t> of the School Compact</a:t>
            </a:r>
            <a:endParaRPr/>
          </a:p>
          <a:p>
            <a:pPr marL="342900" marR="0" lvl="0" indent="-342900" algn="l" rtl="0">
              <a:lnSpc>
                <a:spcPct val="100000"/>
              </a:lnSpc>
              <a:spcBef>
                <a:spcPts val="400"/>
              </a:spcBef>
              <a:spcAft>
                <a:spcPts val="0"/>
              </a:spcAft>
              <a:buClr>
                <a:schemeClr val="dk1"/>
              </a:buClr>
              <a:buSzPts val="3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3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¿Qué es el pacto escolar?</a:t>
            </a:r>
            <a:endParaRPr>
              <a:solidFill>
                <a:schemeClr val="dk1"/>
              </a:solidFill>
            </a:endParaRPr>
          </a:p>
        </p:txBody>
      </p:sp>
      <p:sp>
        <p:nvSpPr>
          <p:cNvPr id="196" name="Google Shape;196;p24"/>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a:t>El acuerdo es un compromiso de la escuela, los padres / la familia y el estudiante, de compartir la responsabilidad de mejorar el rendimiento académico.</a:t>
            </a:r>
            <a:endParaRPr/>
          </a:p>
          <a:p>
            <a:pPr marL="457200" lvl="0" indent="-419100" algn="l" rtl="0">
              <a:lnSpc>
                <a:spcPct val="100000"/>
              </a:lnSpc>
              <a:spcBef>
                <a:spcPts val="600"/>
              </a:spcBef>
              <a:spcAft>
                <a:spcPts val="0"/>
              </a:spcAft>
              <a:buSzPts val="3000"/>
              <a:buChar char="●"/>
            </a:pPr>
            <a:r>
              <a:rPr lang="en-US"/>
              <a:t>Los padres y las familias de los estudiantes en las escuelas de Título I tienen derecho a participar en la revisión del Pacto Escolar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latin typeface="Arial"/>
                <a:ea typeface="Arial"/>
                <a:cs typeface="Arial"/>
                <a:sym typeface="Arial"/>
              </a:rPr>
              <a:t>Who are the parent leaders at my school?</a:t>
            </a:r>
            <a:endParaRPr>
              <a:solidFill>
                <a:srgbClr val="000000"/>
              </a:solidFill>
            </a:endParaRPr>
          </a:p>
        </p:txBody>
      </p:sp>
      <p:sp>
        <p:nvSpPr>
          <p:cNvPr id="203" name="Google Shape;203;p25"/>
          <p:cNvSpPr txBox="1">
            <a:spLocks noGrp="1"/>
          </p:cNvSpPr>
          <p:nvPr>
            <p:ph type="body" idx="1"/>
          </p:nvPr>
        </p:nvSpPr>
        <p:spPr>
          <a:xfrm>
            <a:off x="533400" y="1600200"/>
            <a:ext cx="81534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000"/>
              <a:buFont typeface="Arial"/>
              <a:buNone/>
            </a:pPr>
            <a:endParaRPr sz="2000" dirty="0">
              <a:solidFill>
                <a:srgbClr val="FF0000"/>
              </a:solidFill>
            </a:endParaRPr>
          </a:p>
          <a:p>
            <a:pPr marL="342900" indent="-342900">
              <a:spcBef>
                <a:spcPts val="0"/>
              </a:spcBef>
              <a:buClr>
                <a:srgbClr val="FF0000"/>
              </a:buClr>
              <a:buNone/>
            </a:pPr>
            <a:r>
              <a:rPr lang="en-US" sz="2000" dirty="0">
                <a:solidFill>
                  <a:srgbClr val="FF0000"/>
                </a:solidFill>
              </a:rPr>
              <a:t>       </a:t>
            </a:r>
            <a:r>
              <a:rPr lang="en-US" sz="2000" b="0" i="0" u="none" strike="noStrike" cap="none" dirty="0">
                <a:solidFill>
                  <a:srgbClr val="FF0000"/>
                </a:solidFill>
                <a:latin typeface="Arial"/>
                <a:ea typeface="Arial"/>
                <a:cs typeface="Arial"/>
                <a:sym typeface="Arial"/>
              </a:rPr>
              <a:t> </a:t>
            </a:r>
            <a:r>
              <a:rPr lang="en-US" sz="2000" b="1" i="0" u="none" strike="noStrike" cap="none" dirty="0">
                <a:latin typeface="Arial"/>
                <a:ea typeface="Arial"/>
                <a:cs typeface="Arial"/>
                <a:sym typeface="Arial"/>
              </a:rPr>
              <a:t>Name		</a:t>
            </a:r>
            <a:r>
              <a:rPr lang="en-US" sz="2000" b="1" dirty="0"/>
              <a:t>         		</a:t>
            </a:r>
            <a:endParaRPr dirty="0">
              <a:solidFill>
                <a:schemeClr val="dk1"/>
              </a:solidFill>
            </a:endParaRPr>
          </a:p>
          <a:p>
            <a:pPr marL="0" lvl="0" indent="0" algn="l" rtl="0">
              <a:lnSpc>
                <a:spcPct val="100000"/>
              </a:lnSpc>
              <a:spcBef>
                <a:spcPts val="400"/>
              </a:spcBef>
              <a:spcAft>
                <a:spcPts val="0"/>
              </a:spcAft>
              <a:buClr>
                <a:srgbClr val="FF0000"/>
              </a:buClr>
              <a:buSzPts val="2000"/>
              <a:buNone/>
            </a:pPr>
            <a:r>
              <a:rPr lang="en-US" sz="1800" dirty="0"/>
              <a:t>PTO</a:t>
            </a:r>
            <a:r>
              <a:rPr lang="en-US" sz="1800" b="0" i="0" u="none" strike="noStrike" cap="none" dirty="0"/>
              <a:t> Contact for Participation 	</a:t>
            </a:r>
            <a:r>
              <a:rPr lang="en-US" sz="1600" b="0" i="0" u="none" strike="noStrike" cap="none" dirty="0"/>
              <a:t>	</a:t>
            </a:r>
            <a:endParaRPr dirty="0"/>
          </a:p>
          <a:p>
            <a:pPr marL="800100" lvl="1" indent="-342900">
              <a:spcBef>
                <a:spcPts val="400"/>
              </a:spcBef>
              <a:buClr>
                <a:srgbClr val="FF0000"/>
              </a:buClr>
              <a:buSzPts val="2000"/>
              <a:buFont typeface="Arial"/>
              <a:buChar char="•"/>
            </a:pPr>
            <a:r>
              <a:rPr lang="en-US" sz="1600" dirty="0"/>
              <a:t>Gayle Dodson – </a:t>
            </a:r>
            <a:r>
              <a:rPr lang="en-US" sz="1600" dirty="0">
                <a:hlinkClick r:id="rId3"/>
              </a:rPr>
              <a:t>gaylel.dodson@cms.k12.nc.us</a:t>
            </a:r>
            <a:endParaRPr lang="en-US" sz="1600" dirty="0"/>
          </a:p>
          <a:p>
            <a:pPr marL="800100" lvl="1" indent="-342900">
              <a:spcBef>
                <a:spcPts val="400"/>
              </a:spcBef>
              <a:buClr>
                <a:srgbClr val="FF0000"/>
              </a:buClr>
              <a:buSzPts val="2000"/>
              <a:buFont typeface="Arial"/>
              <a:buChar char="•"/>
            </a:pPr>
            <a:r>
              <a:rPr lang="en-US" sz="1600" dirty="0"/>
              <a:t>Kathleen Long – </a:t>
            </a:r>
            <a:r>
              <a:rPr lang="en-US" sz="1600" dirty="0">
                <a:hlinkClick r:id="rId4"/>
              </a:rPr>
              <a:t>kathleenm.long@cms.k12.nc.us</a:t>
            </a:r>
            <a:endParaRPr lang="en-US" sz="1600" dirty="0"/>
          </a:p>
          <a:p>
            <a:pPr marL="800100" lvl="1" indent="-342900">
              <a:spcBef>
                <a:spcPts val="400"/>
              </a:spcBef>
              <a:buClr>
                <a:srgbClr val="FF0000"/>
              </a:buClr>
              <a:buSzPts val="2000"/>
              <a:buFont typeface="Arial"/>
              <a:buChar char="•"/>
            </a:pPr>
            <a:r>
              <a:rPr lang="en-US" sz="1600" dirty="0"/>
              <a:t>Clarice </a:t>
            </a:r>
            <a:r>
              <a:rPr lang="en-US" sz="1600" dirty="0" err="1"/>
              <a:t>Surles</a:t>
            </a:r>
            <a:r>
              <a:rPr lang="en-US" sz="1600" dirty="0"/>
              <a:t> – </a:t>
            </a:r>
            <a:r>
              <a:rPr lang="en-US" sz="1600" dirty="0">
                <a:hlinkClick r:id="rId5"/>
              </a:rPr>
              <a:t>claricew.surles@cms.k12.nc.us</a:t>
            </a:r>
            <a:endParaRPr lang="en-US" sz="1600" dirty="0"/>
          </a:p>
          <a:p>
            <a:pPr marL="800100" lvl="1" indent="-342900">
              <a:spcBef>
                <a:spcPts val="400"/>
              </a:spcBef>
              <a:buClr>
                <a:srgbClr val="FF0000"/>
              </a:buClr>
              <a:buSzPts val="2000"/>
              <a:buFont typeface="Arial"/>
              <a:buChar char="•"/>
            </a:pPr>
            <a:endParaRPr lang="en-US" sz="1600" dirty="0"/>
          </a:p>
          <a:p>
            <a:pPr marL="800100" lvl="1" indent="-342900">
              <a:spcBef>
                <a:spcPts val="400"/>
              </a:spcBef>
              <a:buClr>
                <a:srgbClr val="FF0000"/>
              </a:buClr>
              <a:buSzPts val="2000"/>
              <a:buFont typeface="Arial"/>
              <a:buChar char="•"/>
            </a:pPr>
            <a:endParaRPr lang="en-US" sz="1600" b="0" i="0" u="none" strike="noStrike" cap="none" dirty="0"/>
          </a:p>
          <a:p>
            <a:pPr marL="457200" lvl="1" indent="0">
              <a:spcBef>
                <a:spcPts val="400"/>
              </a:spcBef>
              <a:buClr>
                <a:srgbClr val="FF0000"/>
              </a:buClr>
              <a:buSzPts val="2000"/>
              <a:buNone/>
            </a:pPr>
            <a:endParaRPr sz="1600" dirty="0">
              <a:solidFill>
                <a:schemeClr val="dk1"/>
              </a:solidFill>
            </a:endParaRPr>
          </a:p>
          <a:p>
            <a:pPr marL="0" marR="0" lvl="0" indent="0" algn="l" rtl="0">
              <a:lnSpc>
                <a:spcPct val="100000"/>
              </a:lnSpc>
              <a:spcBef>
                <a:spcPts val="400"/>
              </a:spcBef>
              <a:spcAft>
                <a:spcPts val="0"/>
              </a:spcAft>
              <a:buSzPts val="3000"/>
              <a:buNone/>
            </a:pPr>
            <a:endParaRPr sz="2000" dirty="0">
              <a:solidFill>
                <a:srgbClr val="FF0000"/>
              </a:solidFill>
            </a:endParaRPr>
          </a:p>
          <a:p>
            <a:pPr marL="0" marR="0" lvl="0" indent="0" algn="l" rtl="0">
              <a:lnSpc>
                <a:spcPct val="100000"/>
              </a:lnSpc>
              <a:spcBef>
                <a:spcPts val="400"/>
              </a:spcBef>
              <a:spcAft>
                <a:spcPts val="0"/>
              </a:spcAft>
              <a:buSzPts val="3000"/>
              <a:buNone/>
            </a:pPr>
            <a:endParaRPr sz="2000" dirty="0">
              <a:solidFill>
                <a:srgbClr val="FF0000"/>
              </a:solidFill>
            </a:endParaRPr>
          </a:p>
          <a:p>
            <a:pPr marL="0" indent="0">
              <a:spcBef>
                <a:spcPts val="400"/>
              </a:spcBef>
              <a:buNone/>
            </a:pPr>
            <a:r>
              <a:rPr lang="en-US" sz="1800" dirty="0"/>
              <a:t>Family/School Advocate: </a:t>
            </a:r>
            <a:endParaRPr dirty="0"/>
          </a:p>
          <a:p>
            <a:pPr marL="0" indent="0">
              <a:spcBef>
                <a:spcPts val="400"/>
              </a:spcBef>
              <a:buNone/>
            </a:pPr>
            <a:r>
              <a:rPr lang="en-US" sz="1600" dirty="0"/>
              <a:t>	  	              Sonia Gonzalez – soniam.gonzalez@cms.k12.nc.us</a:t>
            </a:r>
            <a:endParaRPr sz="1600" dirty="0"/>
          </a:p>
          <a:p>
            <a:pPr marL="0" lvl="0" indent="0" algn="l" rtl="0">
              <a:lnSpc>
                <a:spcPct val="100000"/>
              </a:lnSpc>
              <a:spcBef>
                <a:spcPts val="0"/>
              </a:spcBef>
              <a:spcAft>
                <a:spcPts val="0"/>
              </a:spcAft>
              <a:buSzPts val="2400"/>
              <a:buNone/>
            </a:pPr>
            <a:endParaRPr sz="1600" dirty="0">
              <a:latin typeface="Arial"/>
              <a:ea typeface="Arial"/>
              <a:cs typeface="Arial"/>
              <a:sym typeface="Arial"/>
            </a:endParaRPr>
          </a:p>
          <a:p>
            <a:pPr marL="0" marR="0" lvl="0" indent="0" algn="l" rtl="0">
              <a:lnSpc>
                <a:spcPct val="100000"/>
              </a:lnSpc>
              <a:spcBef>
                <a:spcPts val="400"/>
              </a:spcBef>
              <a:spcAft>
                <a:spcPts val="0"/>
              </a:spcAft>
              <a:buSzPts val="3000"/>
              <a:buNone/>
            </a:pPr>
            <a:endParaRPr sz="2000" dirty="0">
              <a:solidFill>
                <a:srgbClr val="FF0000"/>
              </a:solidFill>
            </a:endParaRPr>
          </a:p>
          <a:p>
            <a:pPr marL="0" indent="0">
              <a:spcBef>
                <a:spcPts val="400"/>
              </a:spcBef>
              <a:buNone/>
            </a:pPr>
            <a:r>
              <a:rPr lang="en-US" sz="1800" dirty="0"/>
              <a:t>School’s Title I Compliance Contact:   Karen Reid-karen.reid@cms.k12.nc.us</a:t>
            </a:r>
            <a:endParaRPr sz="1800" dirty="0"/>
          </a:p>
          <a:p>
            <a:pPr marL="342900" marR="0" lvl="0" indent="-342900" algn="l" rtl="0">
              <a:lnSpc>
                <a:spcPct val="100000"/>
              </a:lnSpc>
              <a:spcBef>
                <a:spcPts val="400"/>
              </a:spcBef>
              <a:spcAft>
                <a:spcPts val="0"/>
              </a:spcAft>
              <a:buClr>
                <a:schemeClr val="dk1"/>
              </a:buClr>
              <a:buSzPts val="3000"/>
              <a:buFont typeface="Arial"/>
              <a:buNone/>
            </a:pPr>
            <a:endParaRPr sz="1800" b="0" i="0" u="none" strike="noStrike" cap="none" dirty="0">
              <a:solidFill>
                <a:schemeClr val="dk1"/>
              </a:solidFill>
            </a:endParaRPr>
          </a:p>
          <a:p>
            <a:pPr marL="342900" marR="0" lvl="0" indent="-342900" algn="l" rtl="0">
              <a:lnSpc>
                <a:spcPct val="100000"/>
              </a:lnSpc>
              <a:spcBef>
                <a:spcPts val="400"/>
              </a:spcBef>
              <a:spcAft>
                <a:spcPts val="0"/>
              </a:spcAft>
              <a:buClr>
                <a:schemeClr val="dk1"/>
              </a:buClr>
              <a:buSzPts val="3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sz="3200">
                <a:solidFill>
                  <a:schemeClr val="dk1"/>
                </a:solidFill>
              </a:rPr>
              <a:t>¿Quiénes son los padres líderes en mi 			escuela?</a:t>
            </a:r>
            <a:endParaRPr sz="3200">
              <a:solidFill>
                <a:schemeClr val="dk1"/>
              </a:solidFill>
            </a:endParaRPr>
          </a:p>
        </p:txBody>
      </p:sp>
      <p:sp>
        <p:nvSpPr>
          <p:cNvPr id="209" name="Google Shape;209;p26"/>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42900" indent="-342900">
              <a:spcBef>
                <a:spcPts val="0"/>
              </a:spcBef>
              <a:buClr>
                <a:srgbClr val="FF0000"/>
              </a:buClr>
              <a:buNone/>
            </a:pPr>
            <a:r>
              <a:rPr lang="en-US" sz="1600" b="1" dirty="0" err="1"/>
              <a:t>Nombre</a:t>
            </a:r>
            <a:endParaRPr lang="en-US" sz="1600" b="1" dirty="0"/>
          </a:p>
          <a:p>
            <a:pPr marL="38100" indent="0">
              <a:spcBef>
                <a:spcPts val="400"/>
              </a:spcBef>
              <a:buNone/>
            </a:pPr>
            <a:r>
              <a:rPr lang="es-ES" sz="1600" dirty="0"/>
              <a:t>Contacto del PTO para participación</a:t>
            </a:r>
            <a:endParaRPr lang="en-US" sz="1600" dirty="0"/>
          </a:p>
          <a:p>
            <a:pPr marL="800100" lvl="1" indent="-342900">
              <a:spcBef>
                <a:spcPts val="400"/>
              </a:spcBef>
              <a:buClr>
                <a:srgbClr val="FF0000"/>
              </a:buClr>
              <a:buSzPts val="2000"/>
              <a:buFont typeface="Arial"/>
              <a:buChar char="•"/>
            </a:pPr>
            <a:r>
              <a:rPr lang="en-US" sz="1600" dirty="0"/>
              <a:t>Gayle Dodson – </a:t>
            </a:r>
            <a:r>
              <a:rPr lang="en-US" sz="1600" dirty="0">
                <a:hlinkClick r:id="rId3"/>
              </a:rPr>
              <a:t>gaylel.dodson@cms.k12.nc.us</a:t>
            </a:r>
            <a:endParaRPr lang="en-US" sz="1600" dirty="0"/>
          </a:p>
          <a:p>
            <a:pPr marL="800100" lvl="1" indent="-342900">
              <a:spcBef>
                <a:spcPts val="400"/>
              </a:spcBef>
              <a:buClr>
                <a:srgbClr val="FF0000"/>
              </a:buClr>
              <a:buSzPts val="2000"/>
              <a:buFont typeface="Arial"/>
              <a:buChar char="•"/>
            </a:pPr>
            <a:r>
              <a:rPr lang="en-US" sz="1600" dirty="0"/>
              <a:t>Kathleen Long – </a:t>
            </a:r>
            <a:r>
              <a:rPr lang="en-US" sz="1600" dirty="0">
                <a:hlinkClick r:id="rId4"/>
              </a:rPr>
              <a:t>kathleenm.long@cms.k12.nc.us</a:t>
            </a:r>
            <a:endParaRPr lang="en-US" sz="1600" dirty="0"/>
          </a:p>
          <a:p>
            <a:pPr marL="800100" lvl="1" indent="-342900">
              <a:spcBef>
                <a:spcPts val="400"/>
              </a:spcBef>
              <a:buClr>
                <a:srgbClr val="FF0000"/>
              </a:buClr>
              <a:buSzPts val="2000"/>
              <a:buFont typeface="Arial"/>
              <a:buChar char="•"/>
            </a:pPr>
            <a:r>
              <a:rPr lang="en-US" sz="1600" dirty="0"/>
              <a:t>Clarice </a:t>
            </a:r>
            <a:r>
              <a:rPr lang="en-US" sz="1600" dirty="0" err="1"/>
              <a:t>Surles</a:t>
            </a:r>
            <a:r>
              <a:rPr lang="en-US" sz="1600" dirty="0"/>
              <a:t> – </a:t>
            </a:r>
            <a:r>
              <a:rPr lang="en-US" sz="1600" dirty="0">
                <a:hlinkClick r:id="rId5"/>
              </a:rPr>
              <a:t>claricew.surles@cms.k12.nc.us</a:t>
            </a:r>
            <a:endParaRPr lang="en-US" sz="1600" dirty="0"/>
          </a:p>
          <a:p>
            <a:pPr marL="914400" indent="-381000">
              <a:spcBef>
                <a:spcPts val="400"/>
              </a:spcBef>
              <a:buClr>
                <a:srgbClr val="000000"/>
              </a:buClr>
              <a:buSzPts val="2000"/>
              <a:buFont typeface="Arial"/>
              <a:buChar char="○"/>
            </a:pPr>
            <a:endParaRPr lang="en-US" sz="1600" dirty="0"/>
          </a:p>
          <a:p>
            <a:pPr marL="914400" indent="-381000">
              <a:spcBef>
                <a:spcPts val="400"/>
              </a:spcBef>
              <a:buClr>
                <a:srgbClr val="000000"/>
              </a:buClr>
              <a:buSzPts val="2000"/>
              <a:buFont typeface="Arial"/>
              <a:buChar char="○"/>
            </a:pPr>
            <a:endParaRPr lang="en-US" sz="1600" dirty="0"/>
          </a:p>
          <a:p>
            <a:pPr marL="914400" indent="-381000">
              <a:spcBef>
                <a:spcPts val="400"/>
              </a:spcBef>
              <a:buClr>
                <a:srgbClr val="000000"/>
              </a:buClr>
              <a:buSzPts val="2000"/>
              <a:buFont typeface="Courier New"/>
              <a:buChar char="o"/>
            </a:pPr>
            <a:r>
              <a:rPr lang="en-US" sz="1600" dirty="0" err="1"/>
              <a:t>Embajadoras</a:t>
            </a:r>
            <a:r>
              <a:rPr lang="en-US" sz="1600" dirty="0"/>
              <a:t> </a:t>
            </a:r>
            <a:r>
              <a:rPr lang="en-US" sz="1600" dirty="0" err="1"/>
              <a:t>Escolares</a:t>
            </a:r>
            <a:r>
              <a:rPr lang="en-US" sz="1600" dirty="0"/>
              <a:t>: </a:t>
            </a:r>
          </a:p>
          <a:p>
            <a:pPr marL="533400" indent="0">
              <a:spcBef>
                <a:spcPts val="400"/>
              </a:spcBef>
              <a:buSzPts val="2000"/>
              <a:buNone/>
            </a:pPr>
            <a:r>
              <a:rPr lang="en-US" sz="1600" dirty="0"/>
              <a:t> Sonia Gonzalez – s</a:t>
            </a:r>
            <a:r>
              <a:rPr lang="en-US" sz="1600" dirty="0">
                <a:hlinkClick r:id="rId6"/>
              </a:rPr>
              <a:t>oniam.gonzalezm@cms.k12.nc.us</a:t>
            </a:r>
            <a:endParaRPr lang="en-US" sz="1600" dirty="0"/>
          </a:p>
          <a:p>
            <a:pPr marL="914400" indent="-381000">
              <a:spcBef>
                <a:spcPts val="400"/>
              </a:spcBef>
              <a:buClr>
                <a:srgbClr val="000000"/>
              </a:buClr>
              <a:buSzPts val="2000"/>
              <a:buFont typeface="Arial"/>
              <a:buChar char="○"/>
            </a:pPr>
            <a:endParaRPr lang="en-US" sz="1600" dirty="0"/>
          </a:p>
          <a:p>
            <a:pPr marL="914400" indent="-381000">
              <a:spcBef>
                <a:spcPts val="400"/>
              </a:spcBef>
              <a:buClr>
                <a:srgbClr val="000000"/>
              </a:buClr>
              <a:buSzPts val="2000"/>
              <a:buFont typeface="Arial"/>
              <a:buChar char="○"/>
            </a:pPr>
            <a:r>
              <a:rPr lang="en-US" sz="1600" dirty="0" err="1"/>
              <a:t>Contacto</a:t>
            </a:r>
            <a:r>
              <a:rPr lang="en-US" sz="1600" dirty="0"/>
              <a:t> de </a:t>
            </a:r>
            <a:r>
              <a:rPr lang="en-US" sz="1600" dirty="0" err="1"/>
              <a:t>cumplimiento</a:t>
            </a:r>
            <a:r>
              <a:rPr lang="en-US" sz="1600" dirty="0"/>
              <a:t> del </a:t>
            </a:r>
            <a:r>
              <a:rPr lang="en-US" sz="1600" dirty="0" err="1"/>
              <a:t>Título</a:t>
            </a:r>
            <a:r>
              <a:rPr lang="en-US" sz="1600" dirty="0"/>
              <a:t> I de la </a:t>
            </a:r>
            <a:r>
              <a:rPr lang="en-US" sz="1600" dirty="0" err="1"/>
              <a:t>escuela</a:t>
            </a:r>
            <a:r>
              <a:rPr lang="en-US" sz="1600" dirty="0"/>
              <a:t>:   </a:t>
            </a:r>
          </a:p>
          <a:p>
            <a:pPr marL="533400" indent="0">
              <a:spcBef>
                <a:spcPts val="400"/>
              </a:spcBef>
              <a:buClr>
                <a:srgbClr val="000000"/>
              </a:buClr>
              <a:buSzPts val="2000"/>
              <a:buNone/>
            </a:pPr>
            <a:r>
              <a:rPr lang="en-US" sz="1600" dirty="0"/>
              <a:t>              Karen </a:t>
            </a:r>
            <a:r>
              <a:rPr lang="en-US" sz="1600" dirty="0">
                <a:hlinkClick r:id="rId7"/>
              </a:rPr>
              <a:t>Reid-karen.reid@cms.k12.nc.us</a:t>
            </a:r>
            <a:endParaRPr lang="en-US" sz="1600" dirty="0"/>
          </a:p>
          <a:p>
            <a:pPr marL="914400" indent="-381000">
              <a:spcBef>
                <a:spcPts val="400"/>
              </a:spcBef>
              <a:buClr>
                <a:srgbClr val="000000"/>
              </a:buClr>
              <a:buSzPts val="2000"/>
              <a:buFont typeface="Arial"/>
              <a:buChar char="○"/>
            </a:pPr>
            <a:endParaRPr lang="en-US" sz="1600" dirty="0"/>
          </a:p>
          <a:p>
            <a:pPr marL="342900" lvl="0" indent="-342900" algn="l">
              <a:lnSpc>
                <a:spcPct val="100000"/>
              </a:lnSpc>
              <a:spcBef>
                <a:spcPts val="400"/>
              </a:spcBef>
              <a:spcAft>
                <a:spcPts val="0"/>
              </a:spcAft>
              <a:buClr>
                <a:srgbClr val="FF0000"/>
              </a:buClr>
              <a:buSzPts val="2000"/>
              <a:buFont typeface="Arial"/>
              <a:buChar char="•"/>
            </a:pPr>
            <a:endParaRPr lang="en-US" sz="1600" dirty="0"/>
          </a:p>
          <a:p>
            <a:pPr marL="342900" lvl="0" indent="-215900" algn="l" rtl="0">
              <a:lnSpc>
                <a:spcPct val="100000"/>
              </a:lnSpc>
              <a:spcBef>
                <a:spcPts val="400"/>
              </a:spcBef>
              <a:spcAft>
                <a:spcPts val="0"/>
              </a:spcAft>
              <a:buClr>
                <a:srgbClr val="FF0000"/>
              </a:buClr>
              <a:buSzPts val="2000"/>
              <a:buFont typeface="Arial"/>
              <a:buNone/>
            </a:pPr>
            <a:endParaRPr dirty="0"/>
          </a:p>
        </p:txBody>
      </p:sp>
      <p:sp>
        <p:nvSpPr>
          <p:cNvPr id="2" name="Rectangle 1">
            <a:extLst>
              <a:ext uri="{FF2B5EF4-FFF2-40B4-BE49-F238E27FC236}">
                <a16:creationId xmlns:a16="http://schemas.microsoft.com/office/drawing/2014/main" id="{9D79E613-9F46-05AA-7B2D-1146EEB5F90F}"/>
              </a:ext>
            </a:extLst>
          </p:cNvPr>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Contacto del PTO para participación</a:t>
            </a:r>
            <a:r>
              <a:rPr kumimoji="0" lang="es-ES" altLang="en-US" sz="6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2D003B3F-81F0-EA29-4194-28B682398E95}"/>
              </a:ext>
            </a:extLst>
          </p:cNvPr>
          <p:cNvSpPr>
            <a:spLocks noChangeArrowheads="1"/>
          </p:cNvSpPr>
          <p:nvPr/>
        </p:nvSpPr>
        <p:spPr bwMode="auto">
          <a:xfrm>
            <a:off x="152400" y="1524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Contacto del PTO para participación</a:t>
            </a:r>
            <a:r>
              <a:rPr kumimoji="0" lang="es-ES" altLang="en-US" sz="6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8EA52BC2-BE68-CBF9-E9E0-6FD867A813D5}"/>
              </a:ext>
            </a:extLst>
          </p:cNvPr>
          <p:cNvSpPr>
            <a:spLocks noChangeArrowheads="1"/>
          </p:cNvSpPr>
          <p:nvPr/>
        </p:nvSpPr>
        <p:spPr bwMode="auto">
          <a:xfrm>
            <a:off x="304800" y="3048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Contacto del PTO para participación</a:t>
            </a:r>
            <a:r>
              <a:rPr kumimoji="0" lang="es-ES" altLang="en-US" sz="6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972475" y="284013"/>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latin typeface="Arial"/>
                <a:ea typeface="Arial"/>
                <a:cs typeface="Arial"/>
                <a:sym typeface="Arial"/>
              </a:rPr>
              <a:t>How can I volunteer to assist my student with school needs?</a:t>
            </a:r>
            <a:endParaRPr>
              <a:solidFill>
                <a:srgbClr val="000000"/>
              </a:solidFill>
            </a:endParaRPr>
          </a:p>
        </p:txBody>
      </p:sp>
      <p:sp>
        <p:nvSpPr>
          <p:cNvPr id="215" name="Google Shape;215;p27"/>
          <p:cNvSpPr txBox="1">
            <a:spLocks noGrp="1"/>
          </p:cNvSpPr>
          <p:nvPr>
            <p:ph type="body" idx="1"/>
          </p:nvPr>
        </p:nvSpPr>
        <p:spPr>
          <a:xfrm>
            <a:off x="457200" y="174949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dirty="0">
                <a:solidFill>
                  <a:schemeClr val="dk1"/>
                </a:solidFill>
              </a:rPr>
              <a:t>Join or attend the School Improvement Team/School Leadership Team</a:t>
            </a:r>
            <a:endParaRPr sz="2000" b="1" i="0" u="none" strike="noStrike" cap="none" dirty="0">
              <a:solidFill>
                <a:schemeClr val="dk1"/>
              </a:solidFill>
            </a:endParaRPr>
          </a:p>
          <a:p>
            <a:pPr marL="0" lvl="0" indent="0" algn="l" rtl="0">
              <a:lnSpc>
                <a:spcPct val="100000"/>
              </a:lnSpc>
              <a:spcBef>
                <a:spcPts val="0"/>
              </a:spcBef>
              <a:spcAft>
                <a:spcPts val="0"/>
              </a:spcAft>
              <a:buSzPts val="2400"/>
              <a:buNone/>
            </a:pPr>
            <a:r>
              <a:rPr lang="en-US" sz="1600" dirty="0">
                <a:latin typeface="Arial"/>
                <a:ea typeface="Arial"/>
                <a:cs typeface="Arial"/>
                <a:sym typeface="Arial"/>
              </a:rPr>
              <a:t>		Contact - Cara Bahnson, Principal</a:t>
            </a:r>
            <a:endParaRPr dirty="0"/>
          </a:p>
          <a:p>
            <a:pPr marL="342900" lvl="0" indent="-342900" algn="l" rtl="0">
              <a:lnSpc>
                <a:spcPct val="100000"/>
              </a:lnSpc>
              <a:spcBef>
                <a:spcPts val="0"/>
              </a:spcBef>
              <a:spcAft>
                <a:spcPts val="0"/>
              </a:spcAft>
              <a:buSzPts val="2400"/>
              <a:buFont typeface="Arial"/>
              <a:buChar char="•"/>
            </a:pPr>
            <a:r>
              <a:rPr lang="en-US" sz="2000" b="1" dirty="0">
                <a:latin typeface="Arial"/>
                <a:ea typeface="Arial"/>
                <a:cs typeface="Arial"/>
                <a:sym typeface="Arial"/>
              </a:rPr>
              <a:t>Join the Parent Teacher Organization (PTO)</a:t>
            </a:r>
            <a:endParaRPr sz="2000" b="1" dirty="0">
              <a:latin typeface="Arial"/>
              <a:ea typeface="Arial"/>
              <a:cs typeface="Arial"/>
              <a:sym typeface="Arial"/>
            </a:endParaRPr>
          </a:p>
          <a:p>
            <a:pPr marL="0" lvl="0" indent="0" algn="l" rtl="0">
              <a:lnSpc>
                <a:spcPct val="100000"/>
              </a:lnSpc>
              <a:spcBef>
                <a:spcPts val="0"/>
              </a:spcBef>
              <a:spcAft>
                <a:spcPts val="0"/>
              </a:spcAft>
              <a:buSzPts val="2400"/>
              <a:buNone/>
            </a:pPr>
            <a:r>
              <a:rPr lang="en-US" sz="1600" dirty="0">
                <a:latin typeface="Arial"/>
                <a:ea typeface="Arial"/>
                <a:cs typeface="Arial"/>
                <a:sym typeface="Arial"/>
              </a:rPr>
              <a:t>		Contact –Kathleen Long or Sonia Gonzalez</a:t>
            </a:r>
            <a:endParaRPr dirty="0"/>
          </a:p>
          <a:p>
            <a:pPr marL="342900" lvl="0" indent="-342900" algn="l" rtl="0">
              <a:lnSpc>
                <a:spcPct val="100000"/>
              </a:lnSpc>
              <a:spcBef>
                <a:spcPts val="400"/>
              </a:spcBef>
              <a:spcAft>
                <a:spcPts val="0"/>
              </a:spcAft>
              <a:buSzPts val="2400"/>
              <a:buFont typeface="Arial"/>
              <a:buChar char="•"/>
            </a:pPr>
            <a:r>
              <a:rPr lang="en-US" sz="1800" b="1" dirty="0">
                <a:latin typeface="Arial"/>
                <a:ea typeface="Arial"/>
                <a:cs typeface="Arial"/>
                <a:sym typeface="Arial"/>
              </a:rPr>
              <a:t>Volunteers:</a:t>
            </a:r>
            <a:endParaRPr sz="1800" b="1" dirty="0">
              <a:latin typeface="Arial"/>
              <a:ea typeface="Arial"/>
              <a:cs typeface="Arial"/>
              <a:sym typeface="Arial"/>
            </a:endParaRPr>
          </a:p>
          <a:p>
            <a:pPr marL="431800" lvl="1" indent="0" algn="l" rtl="0">
              <a:lnSpc>
                <a:spcPct val="100000"/>
              </a:lnSpc>
              <a:spcBef>
                <a:spcPts val="400"/>
              </a:spcBef>
              <a:spcAft>
                <a:spcPts val="0"/>
              </a:spcAft>
              <a:buSzPts val="2400"/>
              <a:buNone/>
            </a:pPr>
            <a:r>
              <a:rPr lang="en-US" sz="1800" dirty="0">
                <a:latin typeface="Arial"/>
                <a:ea typeface="Arial"/>
                <a:cs typeface="Arial"/>
                <a:sym typeface="Arial"/>
              </a:rPr>
              <a:t>		</a:t>
            </a:r>
            <a:r>
              <a:rPr lang="en-US" sz="1600" dirty="0">
                <a:latin typeface="Arial"/>
                <a:ea typeface="Arial"/>
                <a:cs typeface="Arial"/>
                <a:sym typeface="Arial"/>
              </a:rPr>
              <a:t>Contact – Sonia Gonzalez</a:t>
            </a:r>
            <a:endParaRPr sz="1600" dirty="0"/>
          </a:p>
          <a:p>
            <a:pPr marL="0" marR="0" lvl="0" indent="0" algn="l" rtl="0">
              <a:lnSpc>
                <a:spcPct val="100000"/>
              </a:lnSpc>
              <a:spcBef>
                <a:spcPts val="400"/>
              </a:spcBef>
              <a:spcAft>
                <a:spcPts val="0"/>
              </a:spcAft>
              <a:buClr>
                <a:schemeClr val="dk1"/>
              </a:buClr>
              <a:buSzPts val="2000"/>
              <a:buNone/>
            </a:pPr>
            <a:r>
              <a:rPr lang="en-US" sz="2000" b="1" i="0" u="none" strike="noStrike" cap="none" dirty="0">
                <a:solidFill>
                  <a:schemeClr val="dk1"/>
                </a:solidFill>
              </a:rPr>
              <a:t>Volunteer to contact other parents</a:t>
            </a:r>
            <a:r>
              <a:rPr lang="en-US" sz="2000" b="1" i="0" u="none" strike="noStrike" cap="none" dirty="0">
                <a:solidFill>
                  <a:srgbClr val="000000"/>
                </a:solidFill>
              </a:rPr>
              <a:t>/families</a:t>
            </a:r>
            <a:r>
              <a:rPr lang="en-US" sz="2000" b="1" i="0" u="none" strike="noStrike" cap="none" dirty="0">
                <a:solidFill>
                  <a:schemeClr val="dk1"/>
                </a:solidFill>
              </a:rPr>
              <a:t> regarding important school information:  </a:t>
            </a:r>
            <a:endParaRPr b="1" dirty="0"/>
          </a:p>
          <a:p>
            <a:pPr marL="742950" marR="0" lvl="1" indent="-285750" algn="l" rtl="0">
              <a:lnSpc>
                <a:spcPct val="100000"/>
              </a:lnSpc>
              <a:spcBef>
                <a:spcPts val="400"/>
              </a:spcBef>
              <a:spcAft>
                <a:spcPts val="0"/>
              </a:spcAft>
              <a:buClr>
                <a:schemeClr val="dk1"/>
              </a:buClr>
              <a:buSzPts val="2000"/>
              <a:buFont typeface="Arial"/>
              <a:buChar char="•"/>
            </a:pPr>
            <a:r>
              <a:rPr lang="en-US" sz="1400" b="0" i="0" u="none" strike="noStrike" cap="none" dirty="0">
                <a:solidFill>
                  <a:schemeClr val="dk1"/>
                </a:solidFill>
              </a:rPr>
              <a:t>Ex. – 100% Compact completion</a:t>
            </a:r>
            <a:endParaRPr sz="1400" dirty="0">
              <a:highlight>
                <a:srgbClr val="FFFF00"/>
              </a:highlight>
            </a:endParaRPr>
          </a:p>
          <a:p>
            <a:pPr marL="742950" marR="0" lvl="1" indent="-285750" algn="l" rtl="0">
              <a:lnSpc>
                <a:spcPct val="100000"/>
              </a:lnSpc>
              <a:spcBef>
                <a:spcPts val="400"/>
              </a:spcBef>
              <a:spcAft>
                <a:spcPts val="0"/>
              </a:spcAft>
              <a:buClr>
                <a:schemeClr val="dk1"/>
              </a:buClr>
              <a:buSzPts val="2000"/>
              <a:buFont typeface="Arial"/>
              <a:buChar char="•"/>
            </a:pPr>
            <a:r>
              <a:rPr lang="en-US" sz="1400" dirty="0"/>
              <a:t>Events occurring</a:t>
            </a:r>
            <a:r>
              <a:rPr lang="en-US" sz="1400" b="0" i="0" u="none" strike="noStrike" cap="none" dirty="0">
                <a:solidFill>
                  <a:schemeClr val="dk1"/>
                </a:solidFill>
              </a:rPr>
              <a:t> at your child’s school </a:t>
            </a:r>
            <a:endParaRPr sz="1400" dirty="0"/>
          </a:p>
          <a:p>
            <a:pPr marL="742950" marR="0" lvl="1" indent="-285750" algn="l" rtl="0">
              <a:lnSpc>
                <a:spcPct val="100000"/>
              </a:lnSpc>
              <a:spcBef>
                <a:spcPts val="400"/>
              </a:spcBef>
              <a:spcAft>
                <a:spcPts val="0"/>
              </a:spcAft>
              <a:buClr>
                <a:schemeClr val="dk1"/>
              </a:buClr>
              <a:buSzPts val="2000"/>
              <a:buFont typeface="Arial"/>
              <a:buChar char="•"/>
            </a:pPr>
            <a:r>
              <a:rPr lang="en-US" sz="1400" dirty="0"/>
              <a:t>Opportunities to participate in/support school activities</a:t>
            </a:r>
            <a:endParaRPr sz="1400" dirty="0"/>
          </a:p>
          <a:p>
            <a:pPr marL="742950" marR="0" lvl="1" indent="-285750" algn="l" rtl="0">
              <a:lnSpc>
                <a:spcPct val="100000"/>
              </a:lnSpc>
              <a:spcBef>
                <a:spcPts val="400"/>
              </a:spcBef>
              <a:spcAft>
                <a:spcPts val="0"/>
              </a:spcAft>
              <a:buClr>
                <a:schemeClr val="dk1"/>
              </a:buClr>
              <a:buSzPts val="2000"/>
              <a:buFont typeface="Arial"/>
              <a:buChar char="•"/>
            </a:pPr>
            <a:r>
              <a:rPr lang="en-US" sz="1400" dirty="0">
                <a:latin typeface="Arial"/>
                <a:ea typeface="Arial"/>
                <a:cs typeface="Arial"/>
                <a:sym typeface="Arial"/>
              </a:rPr>
              <a:t>Contact our office at 980-343-6100 to volunteer or to learn about volunteer opportunities at </a:t>
            </a:r>
            <a:r>
              <a:rPr lang="en-US" sz="1400" u="sng" dirty="0">
                <a:solidFill>
                  <a:schemeClr val="hlink"/>
                </a:solidFill>
                <a:latin typeface="Arial"/>
                <a:ea typeface="Arial"/>
                <a:cs typeface="Arial"/>
                <a:sym typeface="Arial"/>
                <a:hlinkClick r:id="rId3"/>
              </a:rPr>
              <a:t>berryhillschool@cms.k12.nc.us</a:t>
            </a:r>
            <a:r>
              <a:rPr lang="en-US" sz="1400" dirty="0">
                <a:latin typeface="Arial"/>
                <a:ea typeface="Arial"/>
                <a:cs typeface="Arial"/>
                <a:sym typeface="Arial"/>
              </a:rPr>
              <a:t> </a:t>
            </a:r>
            <a:endParaRPr sz="1400" dirty="0"/>
          </a:p>
          <a:p>
            <a:pPr marL="0" marR="0" lvl="0" indent="0" algn="l" rtl="0">
              <a:lnSpc>
                <a:spcPct val="100000"/>
              </a:lnSpc>
              <a:spcBef>
                <a:spcPts val="400"/>
              </a:spcBef>
              <a:spcAft>
                <a:spcPts val="0"/>
              </a:spcAft>
              <a:buSzPts val="3000"/>
              <a:buNone/>
            </a:pPr>
            <a:endParaRPr sz="2000" dirty="0"/>
          </a:p>
          <a:p>
            <a:pPr marL="0" marR="0" lvl="0" indent="0" algn="l" rtl="0">
              <a:lnSpc>
                <a:spcPct val="100000"/>
              </a:lnSpc>
              <a:spcBef>
                <a:spcPts val="400"/>
              </a:spcBef>
              <a:spcAft>
                <a:spcPts val="0"/>
              </a:spcAft>
              <a:buSzPts val="3000"/>
              <a:buNone/>
            </a:pPr>
            <a:endParaRPr sz="2000" dirty="0"/>
          </a:p>
          <a:p>
            <a:pPr marL="742950" marR="0" lvl="1" indent="-285750" algn="l" rtl="0">
              <a:lnSpc>
                <a:spcPct val="100000"/>
              </a:lnSpc>
              <a:spcBef>
                <a:spcPts val="560"/>
              </a:spcBef>
              <a:spcAft>
                <a:spcPts val="0"/>
              </a:spcAft>
              <a:buClr>
                <a:schemeClr val="dk1"/>
              </a:buClr>
              <a:buSzPts val="24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sz="2800">
                <a:solidFill>
                  <a:schemeClr val="dk1"/>
                </a:solidFill>
              </a:rPr>
              <a:t>¿Cómo puedo ser voluntario para ayudar a mi   estudiante con las necesidades escolares?</a:t>
            </a:r>
            <a:endParaRPr sz="2800">
              <a:solidFill>
                <a:schemeClr val="dk1"/>
              </a:solidFill>
            </a:endParaRPr>
          </a:p>
        </p:txBody>
      </p:sp>
      <p:sp>
        <p:nvSpPr>
          <p:cNvPr id="221" name="Google Shape;221;p28"/>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b="1" dirty="0" err="1"/>
              <a:t>Únase</a:t>
            </a:r>
            <a:r>
              <a:rPr lang="en-US" sz="2000" b="1" dirty="0"/>
              <a:t> o </a:t>
            </a:r>
            <a:r>
              <a:rPr lang="en-US" sz="2000" b="1" dirty="0" err="1"/>
              <a:t>asista</a:t>
            </a:r>
            <a:r>
              <a:rPr lang="en-US" sz="2000" b="1" dirty="0"/>
              <a:t> al </a:t>
            </a:r>
            <a:r>
              <a:rPr lang="en-US" sz="2000" b="1" dirty="0" err="1"/>
              <a:t>Equipo</a:t>
            </a:r>
            <a:r>
              <a:rPr lang="en-US" sz="2000" b="1" dirty="0"/>
              <a:t> de </a:t>
            </a:r>
            <a:r>
              <a:rPr lang="en-US" sz="2000" b="1" dirty="0" err="1"/>
              <a:t>Mejoramiento</a:t>
            </a:r>
            <a:r>
              <a:rPr lang="en-US" sz="2000" b="1" dirty="0"/>
              <a:t> Escolar / </a:t>
            </a:r>
            <a:r>
              <a:rPr lang="en-US" sz="2000" b="1" dirty="0" err="1"/>
              <a:t>Equipo</a:t>
            </a:r>
            <a:r>
              <a:rPr lang="en-US" sz="2000" b="1" dirty="0"/>
              <a:t> de </a:t>
            </a:r>
            <a:r>
              <a:rPr lang="en-US" sz="2000" b="1" dirty="0" err="1"/>
              <a:t>Liderazgo</a:t>
            </a:r>
            <a:r>
              <a:rPr lang="en-US" sz="2000" b="1" dirty="0"/>
              <a:t> Escolar</a:t>
            </a:r>
            <a:br>
              <a:rPr lang="en-US" b="1" dirty="0"/>
            </a:br>
            <a:r>
              <a:rPr lang="en-US" dirty="0"/>
              <a:t>		</a:t>
            </a:r>
            <a:r>
              <a:rPr lang="en-US" sz="1600" dirty="0" err="1"/>
              <a:t>Contacto</a:t>
            </a:r>
            <a:r>
              <a:rPr lang="en-US" sz="1600" dirty="0"/>
              <a:t> - Cara Bahnson, </a:t>
            </a:r>
            <a:r>
              <a:rPr lang="en-US" sz="1600" dirty="0" err="1"/>
              <a:t>directora</a:t>
            </a:r>
            <a:endParaRPr dirty="0"/>
          </a:p>
          <a:p>
            <a:pPr marL="457200" lvl="0" indent="-419100" algn="l" rtl="0">
              <a:lnSpc>
                <a:spcPct val="100000"/>
              </a:lnSpc>
              <a:spcBef>
                <a:spcPts val="600"/>
              </a:spcBef>
              <a:spcAft>
                <a:spcPts val="0"/>
              </a:spcAft>
              <a:buSzPts val="3000"/>
              <a:buChar char="●"/>
            </a:pPr>
            <a:r>
              <a:rPr lang="en-US" sz="2000" b="1" dirty="0" err="1"/>
              <a:t>Únase</a:t>
            </a:r>
            <a:r>
              <a:rPr lang="en-US" sz="2000" b="1" dirty="0"/>
              <a:t> a la </a:t>
            </a:r>
            <a:r>
              <a:rPr lang="en-US" sz="2000" b="1" dirty="0" err="1"/>
              <a:t>Organización</a:t>
            </a:r>
            <a:r>
              <a:rPr lang="en-US" sz="2000" b="1" dirty="0"/>
              <a:t> de Padres y Maestros (PTO)</a:t>
            </a:r>
            <a:br>
              <a:rPr lang="en-US" sz="2000" b="1" dirty="0"/>
            </a:br>
            <a:r>
              <a:rPr lang="en-US" sz="2000" dirty="0"/>
              <a:t>		</a:t>
            </a:r>
            <a:r>
              <a:rPr lang="en-US" sz="1600" dirty="0" err="1"/>
              <a:t>Contacto</a:t>
            </a:r>
            <a:r>
              <a:rPr lang="en-US" sz="1600" dirty="0"/>
              <a:t> -</a:t>
            </a:r>
            <a:r>
              <a:rPr lang="en-US" sz="1600" dirty="0">
                <a:latin typeface="Arial"/>
                <a:ea typeface="Arial"/>
                <a:cs typeface="Arial"/>
                <a:sym typeface="Arial"/>
              </a:rPr>
              <a:t> Kathleen Long or Sonia Gonzalez</a:t>
            </a:r>
            <a:endParaRPr sz="1600" dirty="0"/>
          </a:p>
          <a:p>
            <a:pPr marL="457200" lvl="0" indent="-419100" algn="l" rtl="0">
              <a:lnSpc>
                <a:spcPct val="100000"/>
              </a:lnSpc>
              <a:spcBef>
                <a:spcPts val="600"/>
              </a:spcBef>
              <a:spcAft>
                <a:spcPts val="0"/>
              </a:spcAft>
              <a:buSzPts val="3000"/>
              <a:buChar char="●"/>
            </a:pPr>
            <a:r>
              <a:rPr lang="en-US" sz="2000" b="1" dirty="0" err="1"/>
              <a:t>Voluntarios</a:t>
            </a:r>
            <a:br>
              <a:rPr lang="en-US" dirty="0"/>
            </a:br>
            <a:r>
              <a:rPr lang="en-US" dirty="0"/>
              <a:t>		</a:t>
            </a:r>
            <a:r>
              <a:rPr lang="en-US" sz="1600" dirty="0" err="1"/>
              <a:t>Contacto</a:t>
            </a:r>
            <a:r>
              <a:rPr lang="en-US" sz="1600" dirty="0"/>
              <a:t> - </a:t>
            </a:r>
            <a:r>
              <a:rPr lang="en-US" sz="1600" dirty="0">
                <a:latin typeface="Arial"/>
                <a:ea typeface="Arial"/>
                <a:cs typeface="Arial"/>
                <a:sym typeface="Arial"/>
              </a:rPr>
              <a:t>Sonia Gonzalez</a:t>
            </a:r>
            <a:endParaRPr dirty="0"/>
          </a:p>
          <a:p>
            <a:pPr marL="38100" lvl="0" indent="0" algn="l" rtl="0">
              <a:lnSpc>
                <a:spcPct val="100000"/>
              </a:lnSpc>
              <a:spcBef>
                <a:spcPts val="600"/>
              </a:spcBef>
              <a:spcAft>
                <a:spcPts val="0"/>
              </a:spcAft>
              <a:buSzPts val="3000"/>
              <a:buNone/>
            </a:pPr>
            <a:r>
              <a:rPr lang="en-US" sz="2000" b="1" dirty="0" err="1"/>
              <a:t>Voluntario</a:t>
            </a:r>
            <a:r>
              <a:rPr lang="en-US" sz="2000" b="1" dirty="0"/>
              <a:t> para </a:t>
            </a:r>
            <a:r>
              <a:rPr lang="en-US" sz="2000" b="1" dirty="0" err="1"/>
              <a:t>contactar</a:t>
            </a:r>
            <a:r>
              <a:rPr lang="en-US" sz="2000" b="1" dirty="0"/>
              <a:t> a </a:t>
            </a:r>
            <a:r>
              <a:rPr lang="en-US" sz="2000" b="1" dirty="0" err="1"/>
              <a:t>otros</a:t>
            </a:r>
            <a:r>
              <a:rPr lang="en-US" sz="2000" b="1" dirty="0"/>
              <a:t> padres / </a:t>
            </a:r>
            <a:r>
              <a:rPr lang="en-US" sz="2000" b="1" dirty="0" err="1"/>
              <a:t>familias</a:t>
            </a:r>
            <a:r>
              <a:rPr lang="en-US" sz="2000" b="1" dirty="0"/>
              <a:t> con </a:t>
            </a:r>
            <a:r>
              <a:rPr lang="en-US" sz="2000" b="1" dirty="0" err="1"/>
              <a:t>respecto</a:t>
            </a:r>
            <a:r>
              <a:rPr lang="en-US" sz="2000" b="1" dirty="0"/>
              <a:t> a </a:t>
            </a:r>
            <a:r>
              <a:rPr lang="en-US" sz="2000" b="1" dirty="0" err="1"/>
              <a:t>información</a:t>
            </a:r>
            <a:r>
              <a:rPr lang="en-US" sz="2000" b="1" dirty="0"/>
              <a:t> </a:t>
            </a:r>
            <a:r>
              <a:rPr lang="en-US" sz="2000" b="1" dirty="0" err="1"/>
              <a:t>importante</a:t>
            </a:r>
            <a:r>
              <a:rPr lang="en-US" sz="2000" b="1" dirty="0"/>
              <a:t> de la </a:t>
            </a:r>
            <a:r>
              <a:rPr lang="en-US" sz="2000" b="1" dirty="0" err="1"/>
              <a:t>escuela</a:t>
            </a:r>
            <a:r>
              <a:rPr lang="en-US" sz="2000" b="1" dirty="0"/>
              <a:t>:</a:t>
            </a:r>
            <a:endParaRPr dirty="0"/>
          </a:p>
          <a:p>
            <a:pPr marL="38100" lvl="0" indent="0" algn="l" rtl="0">
              <a:lnSpc>
                <a:spcPct val="100000"/>
              </a:lnSpc>
              <a:spcBef>
                <a:spcPts val="600"/>
              </a:spcBef>
              <a:spcAft>
                <a:spcPts val="0"/>
              </a:spcAft>
              <a:buSzPts val="3000"/>
              <a:buNone/>
            </a:pPr>
            <a:r>
              <a:rPr lang="en-US" sz="1400" dirty="0"/>
              <a:t>	</a:t>
            </a:r>
            <a:r>
              <a:rPr lang="en-US" sz="1400" dirty="0" err="1"/>
              <a:t>Ej</a:t>
            </a:r>
            <a:r>
              <a:rPr lang="en-US" sz="1400" dirty="0"/>
              <a:t>. - </a:t>
            </a:r>
            <a:r>
              <a:rPr lang="en-US" sz="1400" dirty="0" err="1"/>
              <a:t>Terminación</a:t>
            </a:r>
            <a:r>
              <a:rPr lang="en-US" sz="1400" dirty="0"/>
              <a:t> 100% compacta</a:t>
            </a:r>
            <a:br>
              <a:rPr lang="en-US" sz="1400" dirty="0"/>
            </a:br>
            <a:r>
              <a:rPr lang="en-US" sz="1400" dirty="0"/>
              <a:t>	</a:t>
            </a:r>
            <a:r>
              <a:rPr lang="en-US" sz="1400" dirty="0" err="1"/>
              <a:t>Eventos</a:t>
            </a:r>
            <a:r>
              <a:rPr lang="en-US" sz="1400" dirty="0"/>
              <a:t> que </a:t>
            </a:r>
            <a:r>
              <a:rPr lang="en-US" sz="1400" dirty="0" err="1"/>
              <a:t>ocurren</a:t>
            </a:r>
            <a:r>
              <a:rPr lang="en-US" sz="1400" dirty="0"/>
              <a:t> </a:t>
            </a:r>
            <a:r>
              <a:rPr lang="en-US" sz="1400" dirty="0" err="1"/>
              <a:t>en</a:t>
            </a:r>
            <a:r>
              <a:rPr lang="en-US" sz="1400" dirty="0"/>
              <a:t> la </a:t>
            </a:r>
            <a:r>
              <a:rPr lang="en-US" sz="1400" dirty="0" err="1"/>
              <a:t>escuela</a:t>
            </a:r>
            <a:r>
              <a:rPr lang="en-US" sz="1400" dirty="0"/>
              <a:t> de </a:t>
            </a:r>
            <a:r>
              <a:rPr lang="en-US" sz="1400" dirty="0" err="1"/>
              <a:t>su</a:t>
            </a:r>
            <a:r>
              <a:rPr lang="en-US" sz="1400" dirty="0"/>
              <a:t> </a:t>
            </a:r>
            <a:r>
              <a:rPr lang="en-US" sz="1400" dirty="0" err="1"/>
              <a:t>hijo</a:t>
            </a:r>
            <a:br>
              <a:rPr lang="en-US" sz="1400" dirty="0"/>
            </a:br>
            <a:r>
              <a:rPr lang="en-US" sz="1400" dirty="0"/>
              <a:t>	</a:t>
            </a:r>
            <a:r>
              <a:rPr lang="en-US" sz="1400" dirty="0" err="1"/>
              <a:t>Oportunidades</a:t>
            </a:r>
            <a:r>
              <a:rPr lang="en-US" sz="1400" dirty="0"/>
              <a:t> para </a:t>
            </a:r>
            <a:r>
              <a:rPr lang="en-US" sz="1400" dirty="0" err="1"/>
              <a:t>participar</a:t>
            </a:r>
            <a:r>
              <a:rPr lang="en-US" sz="1400" dirty="0"/>
              <a:t> / </a:t>
            </a:r>
            <a:r>
              <a:rPr lang="en-US" sz="1400" dirty="0" err="1"/>
              <a:t>apoyar</a:t>
            </a:r>
            <a:r>
              <a:rPr lang="en-US" sz="1400" dirty="0"/>
              <a:t> </a:t>
            </a:r>
            <a:r>
              <a:rPr lang="en-US" sz="1400" dirty="0" err="1"/>
              <a:t>actividades</a:t>
            </a:r>
            <a:r>
              <a:rPr lang="en-US" sz="1400" dirty="0"/>
              <a:t> </a:t>
            </a:r>
            <a:r>
              <a:rPr lang="en-US" sz="1400" dirty="0" err="1"/>
              <a:t>escolares</a:t>
            </a:r>
            <a:br>
              <a:rPr lang="en-US" sz="1400" dirty="0"/>
            </a:br>
            <a:r>
              <a:rPr lang="en-US" sz="1400" dirty="0"/>
              <a:t>	</a:t>
            </a:r>
            <a:r>
              <a:rPr lang="en-US" sz="1400" dirty="0" err="1"/>
              <a:t>Póngase</a:t>
            </a:r>
            <a:r>
              <a:rPr lang="en-US" sz="1400" dirty="0"/>
              <a:t> </a:t>
            </a:r>
            <a:r>
              <a:rPr lang="en-US" sz="1400" dirty="0" err="1"/>
              <a:t>en</a:t>
            </a:r>
            <a:r>
              <a:rPr lang="en-US" sz="1400" dirty="0"/>
              <a:t> </a:t>
            </a:r>
            <a:r>
              <a:rPr lang="en-US" sz="1400" dirty="0" err="1"/>
              <a:t>contacto</a:t>
            </a:r>
            <a:r>
              <a:rPr lang="en-US" sz="1400" dirty="0"/>
              <a:t> con </a:t>
            </a:r>
            <a:r>
              <a:rPr lang="en-US" sz="1400" dirty="0" err="1"/>
              <a:t>nuestra</a:t>
            </a:r>
            <a:r>
              <a:rPr lang="en-US" sz="1400" dirty="0"/>
              <a:t> </a:t>
            </a:r>
            <a:r>
              <a:rPr lang="en-US" sz="1400" dirty="0" err="1"/>
              <a:t>oficina</a:t>
            </a:r>
            <a:r>
              <a:rPr lang="en-US" sz="1400" dirty="0"/>
              <a:t> al 980-343-6100 para ser </a:t>
            </a:r>
            <a:r>
              <a:rPr lang="en-US" sz="1400" dirty="0" err="1"/>
              <a:t>voluntario</a:t>
            </a:r>
            <a:r>
              <a:rPr lang="en-US" sz="1400" dirty="0"/>
              <a:t> o para 	</a:t>
            </a:r>
            <a:r>
              <a:rPr lang="en-US" sz="1400" dirty="0" err="1"/>
              <a:t>conocer</a:t>
            </a:r>
            <a:r>
              <a:rPr lang="en-US" sz="1400" dirty="0"/>
              <a:t> las </a:t>
            </a:r>
            <a:r>
              <a:rPr lang="en-US" sz="1400" dirty="0" err="1"/>
              <a:t>oportunidades</a:t>
            </a:r>
            <a:r>
              <a:rPr lang="en-US" sz="1400" dirty="0"/>
              <a:t> de </a:t>
            </a:r>
            <a:r>
              <a:rPr lang="en-US" sz="1400" dirty="0" err="1"/>
              <a:t>voluntariado</a:t>
            </a:r>
            <a:r>
              <a:rPr lang="en-US" sz="1400" dirty="0"/>
              <a:t> </a:t>
            </a:r>
            <a:r>
              <a:rPr lang="en-US" sz="1400" dirty="0" err="1"/>
              <a:t>en</a:t>
            </a:r>
            <a:r>
              <a:rPr lang="en-US" sz="1400" dirty="0"/>
              <a:t> berryhillschool@cms.k12.nc.us</a:t>
            </a:r>
            <a:endParaRPr sz="1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rPr>
              <a:t>How do I request the qualifications of my child’s teachers?</a:t>
            </a:r>
            <a:endParaRPr>
              <a:solidFill>
                <a:srgbClr val="000000"/>
              </a:solidFill>
            </a:endParaRPr>
          </a:p>
        </p:txBody>
      </p:sp>
      <p:sp>
        <p:nvSpPr>
          <p:cNvPr id="228" name="Google Shape;228;p29"/>
          <p:cNvSpPr txBox="1">
            <a:spLocks noGrp="1"/>
          </p:cNvSpPr>
          <p:nvPr>
            <p:ph type="body" idx="1"/>
          </p:nvPr>
        </p:nvSpPr>
        <p:spPr>
          <a:xfrm>
            <a:off x="457200" y="1743740"/>
            <a:ext cx="8229600" cy="482416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SzPts val="3000"/>
              <a:buNone/>
            </a:pPr>
            <a:endParaRPr sz="2000"/>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Title I </a:t>
            </a:r>
            <a:r>
              <a:rPr lang="en-US" sz="2000"/>
              <a:t>parents and families</a:t>
            </a:r>
            <a:r>
              <a:rPr lang="en-US" sz="2000">
                <a:solidFill>
                  <a:schemeClr val="dk1"/>
                </a:solidFill>
              </a:rPr>
              <a:t> </a:t>
            </a:r>
            <a:r>
              <a:rPr lang="en-US" sz="2000" b="0" i="0" u="none" strike="noStrike" cap="none">
                <a:solidFill>
                  <a:schemeClr val="dk1"/>
                </a:solidFill>
                <a:latin typeface="Arial"/>
                <a:ea typeface="Arial"/>
                <a:cs typeface="Arial"/>
                <a:sym typeface="Arial"/>
              </a:rPr>
              <a:t>have the right to request the qualifications of </a:t>
            </a:r>
            <a:r>
              <a:rPr lang="en-US" sz="2000">
                <a:solidFill>
                  <a:schemeClr val="dk1"/>
                </a:solidFill>
              </a:rPr>
              <a:t>their</a:t>
            </a:r>
            <a:r>
              <a:rPr lang="en-US" sz="2000" b="0" i="0" u="none" strike="noStrike" cap="none">
                <a:solidFill>
                  <a:schemeClr val="dk1"/>
                </a:solidFill>
                <a:latin typeface="Arial"/>
                <a:ea typeface="Arial"/>
                <a:cs typeface="Arial"/>
                <a:sym typeface="Arial"/>
              </a:rPr>
              <a:t> child’s teachers</a:t>
            </a:r>
            <a:endParaRPr/>
          </a:p>
          <a:p>
            <a:pPr marL="342900" marR="0" lvl="0" indent="-342900" algn="l" rtl="0">
              <a:lnSpc>
                <a:spcPct val="100000"/>
              </a:lnSpc>
              <a:spcBef>
                <a:spcPts val="400"/>
              </a:spcBef>
              <a:spcAft>
                <a:spcPts val="0"/>
              </a:spcAft>
              <a:buClr>
                <a:schemeClr val="dk1"/>
              </a:buClr>
              <a:buSzPts val="3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3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are you notified of this right and what is the process for making </a:t>
            </a:r>
            <a:r>
              <a:rPr lang="en-US" sz="2000">
                <a:solidFill>
                  <a:schemeClr val="dk1"/>
                </a:solidFill>
              </a:rPr>
              <a:t>a</a:t>
            </a:r>
            <a:r>
              <a:rPr lang="en-US" sz="2000" b="0" i="0" u="none" strike="noStrike" cap="none">
                <a:solidFill>
                  <a:schemeClr val="dk1"/>
                </a:solidFill>
                <a:latin typeface="Arial"/>
                <a:ea typeface="Arial"/>
                <a:cs typeface="Arial"/>
                <a:sym typeface="Arial"/>
              </a:rPr>
              <a:t> request? </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Right </a:t>
            </a:r>
            <a:r>
              <a:rPr lang="en-US" sz="2000" b="0" i="0" u="none" strike="noStrike" cap="none">
                <a:solidFill>
                  <a:schemeClr val="dk1"/>
                </a:solidFill>
              </a:rPr>
              <a:t>To Know Letter </a:t>
            </a:r>
            <a:endParaRPr sz="2000">
              <a:solidFill>
                <a:schemeClr val="dk1"/>
              </a:solidFill>
            </a:endParaRPr>
          </a:p>
          <a:p>
            <a:pPr marL="800100" lvl="1" indent="-342900" algn="l" rtl="0">
              <a:lnSpc>
                <a:spcPct val="100000"/>
              </a:lnSpc>
              <a:spcBef>
                <a:spcPts val="400"/>
              </a:spcBef>
              <a:spcAft>
                <a:spcPts val="0"/>
              </a:spcAft>
              <a:buSzPts val="2000"/>
              <a:buFont typeface="Arial"/>
              <a:buChar char="•"/>
            </a:pPr>
            <a:r>
              <a:rPr lang="en-US" sz="1400" b="0" i="0" u="none" strike="noStrike" cap="none">
                <a:solidFill>
                  <a:schemeClr val="dk1"/>
                </a:solidFill>
                <a:latin typeface="Arial"/>
                <a:ea typeface="Arial"/>
                <a:cs typeface="Arial"/>
                <a:sym typeface="Arial"/>
              </a:rPr>
              <a:t>Parent make a request </a:t>
            </a:r>
            <a:endParaRPr sz="1400" b="0" i="0" u="none" strike="noStrike" cap="none">
              <a:solidFill>
                <a:schemeClr val="dk1"/>
              </a:solidFill>
              <a:latin typeface="Arial"/>
              <a:ea typeface="Arial"/>
              <a:cs typeface="Arial"/>
              <a:sym typeface="Arial"/>
            </a:endParaRPr>
          </a:p>
          <a:p>
            <a:pPr marL="800100" lvl="1" indent="-342900" algn="l" rtl="0">
              <a:lnSpc>
                <a:spcPct val="100000"/>
              </a:lnSpc>
              <a:spcBef>
                <a:spcPts val="400"/>
              </a:spcBef>
              <a:spcAft>
                <a:spcPts val="0"/>
              </a:spcAft>
              <a:buSzPts val="2000"/>
              <a:buFont typeface="Arial"/>
              <a:buChar char="•"/>
            </a:pPr>
            <a:r>
              <a:rPr lang="en-US" sz="1400" b="0" i="0" u="none" strike="noStrike" cap="none">
                <a:solidFill>
                  <a:schemeClr val="dk1"/>
                </a:solidFill>
                <a:latin typeface="Arial"/>
                <a:ea typeface="Arial"/>
                <a:cs typeface="Arial"/>
                <a:sym typeface="Arial"/>
              </a:rPr>
              <a:t>A letter will come home every 4 weeks</a:t>
            </a:r>
            <a:endParaRPr sz="1400"/>
          </a:p>
          <a:p>
            <a:pPr marL="800100" lvl="1" indent="-342900" algn="l" rtl="0">
              <a:lnSpc>
                <a:spcPct val="100000"/>
              </a:lnSpc>
              <a:spcBef>
                <a:spcPts val="400"/>
              </a:spcBef>
              <a:spcAft>
                <a:spcPts val="0"/>
              </a:spcAft>
              <a:buSzPts val="2000"/>
              <a:buFont typeface="Arial"/>
              <a:buChar char="•"/>
            </a:pPr>
            <a:r>
              <a:rPr lang="en-US" sz="1400"/>
              <a:t>Complete the Teacher/Teacher Assistant Information Request Form and receive a response within 30 days. </a:t>
            </a:r>
            <a:endParaRPr/>
          </a:p>
          <a:p>
            <a:pPr marL="342900" marR="0" lvl="0" indent="-342900" algn="l" rtl="0">
              <a:lnSpc>
                <a:spcPct val="100000"/>
              </a:lnSpc>
              <a:spcBef>
                <a:spcPts val="440"/>
              </a:spcBef>
              <a:spcAft>
                <a:spcPts val="0"/>
              </a:spcAft>
              <a:buClr>
                <a:schemeClr val="dk1"/>
              </a:buClr>
              <a:buSzPts val="3000"/>
              <a:buFont typeface="Arial"/>
              <a:buNone/>
            </a:pPr>
            <a:endParaRPr sz="1400" b="0" i="0" u="none" strike="noStrike" cap="none">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title"/>
          </p:nvPr>
        </p:nvSpPr>
        <p:spPr>
          <a:xfrm>
            <a:off x="457200" y="111512"/>
            <a:ext cx="8229600" cy="130612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sz="4800" i="0" u="none" strike="noStrike" cap="none">
                <a:solidFill>
                  <a:srgbClr val="000000"/>
                </a:solidFill>
                <a:latin typeface="Arial"/>
                <a:ea typeface="Arial"/>
                <a:cs typeface="Arial"/>
                <a:sym typeface="Arial"/>
              </a:rPr>
              <a:t>Why are we here?</a:t>
            </a:r>
            <a:br>
              <a:rPr lang="en-US" sz="4800" i="0" u="none" strike="noStrike" cap="none">
                <a:solidFill>
                  <a:srgbClr val="000000"/>
                </a:solidFill>
                <a:latin typeface="Arial"/>
                <a:ea typeface="Arial"/>
                <a:cs typeface="Arial"/>
                <a:sym typeface="Arial"/>
              </a:rPr>
            </a:br>
            <a:endParaRPr sz="4800">
              <a:solidFill>
                <a:srgbClr val="000000"/>
              </a:solidFill>
            </a:endParaRPr>
          </a:p>
        </p:txBody>
      </p:sp>
      <p:sp>
        <p:nvSpPr>
          <p:cNvPr id="62" name="Google Shape;62;p3"/>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SzPts val="3000"/>
              <a:buNone/>
            </a:pPr>
            <a:r>
              <a:rPr lang="en-US" sz="2000" b="0" i="0" u="none" strike="noStrike" cap="none">
                <a:solidFill>
                  <a:schemeClr val="dk1"/>
                </a:solidFill>
                <a:latin typeface="Arial"/>
                <a:ea typeface="Arial"/>
                <a:cs typeface="Arial"/>
                <a:sym typeface="Arial"/>
              </a:rPr>
              <a:t>The </a:t>
            </a:r>
            <a:r>
              <a:rPr lang="en-US" sz="2000" b="0" i="1" u="none" strike="noStrike" cap="none">
                <a:solidFill>
                  <a:schemeClr val="dk1"/>
                </a:solidFill>
                <a:latin typeface="Arial"/>
                <a:ea typeface="Arial"/>
                <a:cs typeface="Arial"/>
                <a:sym typeface="Arial"/>
              </a:rPr>
              <a:t>Elementary and Secondary Education Act </a:t>
            </a:r>
            <a:r>
              <a:rPr lang="en-US" sz="2000" b="0" i="1" u="none" strike="noStrike" cap="none">
                <a:solidFill>
                  <a:srgbClr val="000000"/>
                </a:solidFill>
                <a:latin typeface="Arial"/>
                <a:ea typeface="Arial"/>
                <a:cs typeface="Arial"/>
                <a:sym typeface="Arial"/>
              </a:rPr>
              <a:t>(ES</a:t>
            </a:r>
            <a:r>
              <a:rPr lang="en-US" sz="2000" i="1">
                <a:solidFill>
                  <a:srgbClr val="000000"/>
                </a:solidFill>
              </a:rPr>
              <a:t>EA</a:t>
            </a:r>
            <a:r>
              <a:rPr lang="en-US" sz="2000" b="0" i="1" u="none" strike="noStrike" cap="none">
                <a:solidFill>
                  <a:srgbClr val="000000"/>
                </a:solidFill>
                <a:latin typeface="Arial"/>
                <a:ea typeface="Arial"/>
                <a:cs typeface="Arial"/>
                <a:sym typeface="Arial"/>
              </a:rPr>
              <a:t>), </a:t>
            </a:r>
            <a:r>
              <a:rPr lang="en-US" sz="2000" b="0" u="none" strike="noStrike" cap="none">
                <a:solidFill>
                  <a:srgbClr val="000000"/>
                </a:solidFill>
                <a:latin typeface="Arial"/>
                <a:ea typeface="Arial"/>
                <a:cs typeface="Arial"/>
                <a:sym typeface="Arial"/>
              </a:rPr>
              <a:t>as amended by the Every Stud</a:t>
            </a:r>
            <a:r>
              <a:rPr lang="en-US" sz="2000">
                <a:solidFill>
                  <a:srgbClr val="000000"/>
                </a:solidFill>
              </a:rPr>
              <a:t>ent </a:t>
            </a:r>
            <a:r>
              <a:rPr lang="en-US" sz="2000" b="0" u="none" strike="noStrike" cap="none">
                <a:solidFill>
                  <a:srgbClr val="000000"/>
                </a:solidFill>
                <a:latin typeface="Arial"/>
                <a:ea typeface="Arial"/>
                <a:cs typeface="Arial"/>
                <a:sym typeface="Arial"/>
              </a:rPr>
              <a:t>Succeeds </a:t>
            </a:r>
            <a:r>
              <a:rPr lang="en-US" sz="2000">
                <a:solidFill>
                  <a:srgbClr val="000000"/>
                </a:solidFill>
              </a:rPr>
              <a:t>Act (ESSA) of 2015,</a:t>
            </a:r>
            <a:r>
              <a:rPr lang="en-US" sz="2000" b="0" i="1" u="none" strike="noStrike" cap="none">
                <a:solidFill>
                  <a:srgbClr val="9900FF"/>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requires that each Title I School hold an Annual Meeting </a:t>
            </a:r>
            <a:r>
              <a:rPr lang="en-US" sz="2000">
                <a:solidFill>
                  <a:schemeClr val="dk1"/>
                </a:solidFill>
              </a:rPr>
              <a:t>for </a:t>
            </a:r>
            <a:r>
              <a:rPr lang="en-US" sz="2000" b="0" i="0" u="none" strike="noStrike" cap="none">
                <a:solidFill>
                  <a:schemeClr val="dk1"/>
                </a:solidFill>
                <a:latin typeface="Arial"/>
                <a:ea typeface="Arial"/>
                <a:cs typeface="Arial"/>
                <a:sym typeface="Arial"/>
              </a:rPr>
              <a:t>parents/families/community members for the purpose </a:t>
            </a:r>
            <a:r>
              <a:rPr lang="en-US" sz="2000">
                <a:solidFill>
                  <a:schemeClr val="dk1"/>
                </a:solidFill>
              </a:rPr>
              <a:t>of:</a:t>
            </a:r>
            <a:endParaRPr/>
          </a:p>
          <a:p>
            <a:pPr marL="342900" marR="0" lvl="0" indent="0" algn="l" rtl="0">
              <a:lnSpc>
                <a:spcPct val="100000"/>
              </a:lnSpc>
              <a:spcBef>
                <a:spcPts val="0"/>
              </a:spcBef>
              <a:spcAft>
                <a:spcPts val="0"/>
              </a:spcAft>
              <a:buSzPts val="3000"/>
              <a:buNone/>
            </a:pPr>
            <a:endParaRPr sz="2000">
              <a:solidFill>
                <a:schemeClr val="dk1"/>
              </a:solidFill>
            </a:endParaRPr>
          </a:p>
          <a:p>
            <a:pPr marL="444500" lvl="0" indent="-342900" algn="l" rtl="0">
              <a:lnSpc>
                <a:spcPct val="100000"/>
              </a:lnSpc>
              <a:spcBef>
                <a:spcPts val="400"/>
              </a:spcBef>
              <a:spcAft>
                <a:spcPts val="0"/>
              </a:spcAft>
              <a:buSzPts val="2000"/>
              <a:buChar char="●"/>
            </a:pPr>
            <a:r>
              <a:rPr lang="en-US" sz="2000" b="0" i="0" u="none" strike="noStrike" cap="none">
                <a:solidFill>
                  <a:schemeClr val="dk1"/>
                </a:solidFill>
                <a:latin typeface="Arial"/>
                <a:ea typeface="Arial"/>
                <a:cs typeface="Arial"/>
                <a:sym typeface="Arial"/>
              </a:rPr>
              <a:t>Informing you of your school’s participation in Title I services</a:t>
            </a:r>
            <a:endParaRPr sz="2000" b="0" i="0" u="none" strike="noStrike" cap="none">
              <a:solidFill>
                <a:schemeClr val="dk1"/>
              </a:solidFill>
              <a:latin typeface="Arial"/>
              <a:ea typeface="Arial"/>
              <a:cs typeface="Arial"/>
              <a:sym typeface="Arial"/>
            </a:endParaRPr>
          </a:p>
          <a:p>
            <a:pPr marL="0" lvl="0" indent="0" algn="l" rtl="0">
              <a:lnSpc>
                <a:spcPct val="100000"/>
              </a:lnSpc>
              <a:spcBef>
                <a:spcPts val="400"/>
              </a:spcBef>
              <a:spcAft>
                <a:spcPts val="0"/>
              </a:spcAft>
              <a:buSzPts val="3000"/>
              <a:buNone/>
            </a:pPr>
            <a:r>
              <a:rPr lang="en-US" sz="1600"/>
              <a:t>        </a:t>
            </a:r>
            <a:endParaRPr sz="1600"/>
          </a:p>
          <a:p>
            <a:pPr marL="457200" marR="0" lvl="0" indent="-355600" algn="l" rtl="0">
              <a:lnSpc>
                <a:spcPct val="100000"/>
              </a:lnSpc>
              <a:spcBef>
                <a:spcPts val="400"/>
              </a:spcBef>
              <a:spcAft>
                <a:spcPts val="0"/>
              </a:spcAft>
              <a:buSzPts val="2000"/>
              <a:buFont typeface="Arial"/>
              <a:buChar char="●"/>
            </a:pPr>
            <a:r>
              <a:rPr lang="en-US" sz="2000" b="0" i="0" u="none" strike="noStrike" cap="none">
                <a:solidFill>
                  <a:schemeClr val="dk1"/>
                </a:solidFill>
                <a:latin typeface="Arial"/>
                <a:ea typeface="Arial"/>
                <a:cs typeface="Arial"/>
                <a:sym typeface="Arial"/>
              </a:rPr>
              <a:t>Explaining the requirements of Title I, </a:t>
            </a:r>
            <a:r>
              <a:rPr lang="en-US" sz="2000" b="0" i="0" u="none" strike="noStrike" cap="none">
                <a:solidFill>
                  <a:srgbClr val="000000"/>
                </a:solidFill>
                <a:latin typeface="Arial"/>
                <a:ea typeface="Arial"/>
                <a:cs typeface="Arial"/>
                <a:sym typeface="Arial"/>
              </a:rPr>
              <a:t>Part A</a:t>
            </a:r>
            <a:endParaRPr sz="2000">
              <a:solidFill>
                <a:srgbClr val="000000"/>
              </a:solidFill>
            </a:endParaRPr>
          </a:p>
          <a:p>
            <a:pPr marL="457200" marR="0" lvl="0" indent="-228600" algn="l" rtl="0">
              <a:lnSpc>
                <a:spcPct val="100000"/>
              </a:lnSpc>
              <a:spcBef>
                <a:spcPts val="400"/>
              </a:spcBef>
              <a:spcAft>
                <a:spcPts val="0"/>
              </a:spcAft>
              <a:buSzPts val="2000"/>
              <a:buFont typeface="Arial"/>
              <a:buNone/>
            </a:pPr>
            <a:endParaRPr sz="1600">
              <a:solidFill>
                <a:srgbClr val="000000"/>
              </a:solidFill>
            </a:endParaRPr>
          </a:p>
          <a:p>
            <a:pPr marL="457200" marR="0" lvl="0" indent="-355600" algn="l" rtl="0">
              <a:lnSpc>
                <a:spcPct val="100000"/>
              </a:lnSpc>
              <a:spcBef>
                <a:spcPts val="400"/>
              </a:spcBef>
              <a:spcAft>
                <a:spcPts val="0"/>
              </a:spcAft>
              <a:buSzPts val="2000"/>
              <a:buChar char="●"/>
            </a:pPr>
            <a:r>
              <a:rPr lang="en-US" sz="2000" b="0" i="0" u="none" strike="noStrike" cap="none">
                <a:solidFill>
                  <a:schemeClr val="dk1"/>
                </a:solidFill>
                <a:latin typeface="Arial"/>
                <a:ea typeface="Arial"/>
                <a:cs typeface="Arial"/>
                <a:sym typeface="Arial"/>
              </a:rPr>
              <a:t>Explaining your rights as parents to be </a:t>
            </a:r>
            <a:r>
              <a:rPr lang="en-US" sz="2000"/>
              <a:t>engaged</a:t>
            </a:r>
            <a:endParaRPr/>
          </a:p>
          <a:p>
            <a:pPr marL="742950" marR="0" lvl="1" indent="-285750" algn="l" rtl="0">
              <a:lnSpc>
                <a:spcPct val="100000"/>
              </a:lnSpc>
              <a:spcBef>
                <a:spcPts val="36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r>
              <a:rPr lang="en-US" sz="22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2800">
                <a:solidFill>
                  <a:schemeClr val="dk1"/>
                </a:solidFill>
              </a:rPr>
              <a:t>¿Cómo solicito las calificaciones de los maestros de mi hijo?</a:t>
            </a:r>
            <a:endParaRPr sz="2800">
              <a:solidFill>
                <a:schemeClr val="dk1"/>
              </a:solidFill>
            </a:endParaRPr>
          </a:p>
        </p:txBody>
      </p:sp>
      <p:sp>
        <p:nvSpPr>
          <p:cNvPr id="234" name="Google Shape;234;p3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Los padres y las familias de Título I tienen derecho a solicitar las calificaciones de los maestros de sus hijos</a:t>
            </a:r>
            <a:endParaRPr/>
          </a:p>
          <a:p>
            <a:pPr marL="457200" lvl="0" indent="-419100" algn="l" rtl="0">
              <a:lnSpc>
                <a:spcPct val="100000"/>
              </a:lnSpc>
              <a:spcBef>
                <a:spcPts val="600"/>
              </a:spcBef>
              <a:spcAft>
                <a:spcPts val="0"/>
              </a:spcAft>
              <a:buSzPts val="3000"/>
              <a:buChar char="●"/>
            </a:pPr>
            <a:r>
              <a:rPr lang="en-US" sz="2000"/>
              <a:t>¿Cómo se le notifica este derecho y cuál es el proceso para realizar una solicitud?</a:t>
            </a:r>
            <a:endParaRPr/>
          </a:p>
          <a:p>
            <a:pPr marL="457200" lvl="0" indent="-419100" algn="l" rtl="0">
              <a:lnSpc>
                <a:spcPct val="100000"/>
              </a:lnSpc>
              <a:spcBef>
                <a:spcPts val="600"/>
              </a:spcBef>
              <a:spcAft>
                <a:spcPts val="0"/>
              </a:spcAft>
              <a:buSzPts val="3000"/>
              <a:buChar char="●"/>
            </a:pPr>
            <a:r>
              <a:rPr lang="en-US" sz="2000"/>
              <a:t>Carta del derecho a saber</a:t>
            </a:r>
            <a:endParaRPr/>
          </a:p>
          <a:p>
            <a:pPr marL="457200" lvl="0" indent="-228600" algn="l" rtl="0">
              <a:lnSpc>
                <a:spcPct val="100000"/>
              </a:lnSpc>
              <a:spcBef>
                <a:spcPts val="600"/>
              </a:spcBef>
              <a:spcAft>
                <a:spcPts val="0"/>
              </a:spcAft>
              <a:buSzPts val="3000"/>
              <a:buNone/>
            </a:pPr>
            <a:endParaRPr sz="2000"/>
          </a:p>
          <a:p>
            <a:pPr marL="38100" lvl="0" indent="0" algn="l" rtl="0">
              <a:lnSpc>
                <a:spcPct val="100000"/>
              </a:lnSpc>
              <a:spcBef>
                <a:spcPts val="600"/>
              </a:spcBef>
              <a:spcAft>
                <a:spcPts val="0"/>
              </a:spcAft>
              <a:buSzPts val="3000"/>
              <a:buNone/>
            </a:pPr>
            <a:r>
              <a:rPr lang="en-US" sz="1600"/>
              <a:t>	Los padres hacen una solicitud</a:t>
            </a:r>
            <a:br>
              <a:rPr lang="en-US" sz="1600"/>
            </a:br>
            <a:r>
              <a:rPr lang="en-US" sz="1600"/>
              <a:t>	Una carta llegará a casa cada 4 semanas.</a:t>
            </a:r>
            <a:br>
              <a:rPr lang="en-US" sz="1600"/>
            </a:br>
            <a:r>
              <a:rPr lang="en-US" sz="1600"/>
              <a:t>	Complete el Formulario de solicitud de información del maestro / asistente del 	maestro y reciba una respuesta dentro de los 30 días</a:t>
            </a:r>
            <a:r>
              <a:rPr lang="en-US" sz="2000"/>
              <a:t>.</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457200" y="274651"/>
            <a:ext cx="8229600" cy="126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2800" i="0" u="none" strike="noStrike" cap="none">
                <a:solidFill>
                  <a:srgbClr val="000000"/>
                </a:solidFill>
                <a:latin typeface="Arial"/>
                <a:ea typeface="Arial"/>
                <a:cs typeface="Arial"/>
                <a:sym typeface="Arial"/>
              </a:rPr>
              <a:t>How will I be notified if my child is taught by a</a:t>
            </a:r>
            <a:r>
              <a:rPr lang="en-US" sz="2800">
                <a:solidFill>
                  <a:srgbClr val="000000"/>
                </a:solidFill>
              </a:rPr>
              <a:t> </a:t>
            </a:r>
            <a:r>
              <a:rPr lang="en-US" sz="2800" i="0" u="none" strike="noStrike" cap="none">
                <a:solidFill>
                  <a:srgbClr val="000000"/>
                </a:solidFill>
                <a:latin typeface="Arial"/>
                <a:ea typeface="Arial"/>
                <a:cs typeface="Arial"/>
                <a:sym typeface="Arial"/>
              </a:rPr>
              <a:t>teacher who is not Highly-Qualified?</a:t>
            </a:r>
            <a:endParaRPr>
              <a:solidFill>
                <a:srgbClr val="000000"/>
              </a:solidFill>
            </a:endParaRPr>
          </a:p>
        </p:txBody>
      </p:sp>
      <p:sp>
        <p:nvSpPr>
          <p:cNvPr id="241" name="Google Shape;241;p31"/>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000"/>
              <a:buFont typeface="Arial"/>
              <a:buChar char="•"/>
            </a:pPr>
            <a:r>
              <a:rPr lang="en-US" sz="2000">
                <a:solidFill>
                  <a:schemeClr val="dk1"/>
                </a:solidFill>
              </a:rPr>
              <a:t>A Highly Qualified teacher according to the state is a licensed certified teacher</a:t>
            </a:r>
            <a:endParaRPr sz="2000">
              <a:solidFill>
                <a:schemeClr val="dk1"/>
              </a:solidFill>
            </a:endParaRPr>
          </a:p>
          <a:p>
            <a:pPr marL="342900" marR="0" lvl="0" indent="0" algn="l" rtl="0">
              <a:lnSpc>
                <a:spcPct val="100000"/>
              </a:lnSpc>
              <a:spcBef>
                <a:spcPts val="0"/>
              </a:spcBef>
              <a:spcAft>
                <a:spcPts val="0"/>
              </a:spcAft>
              <a:buSzPts val="3000"/>
              <a:buNone/>
            </a:pPr>
            <a:endParaRPr sz="2000"/>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Our school’s present status of Highly</a:t>
            </a:r>
            <a:r>
              <a:rPr lang="en-US" sz="2000"/>
              <a:t>-</a:t>
            </a:r>
            <a:r>
              <a:rPr lang="en-US" sz="2000" b="0" i="0" u="none" strike="noStrike" cap="none">
                <a:solidFill>
                  <a:schemeClr val="dk1"/>
                </a:solidFill>
                <a:latin typeface="Arial"/>
                <a:ea typeface="Arial"/>
                <a:cs typeface="Arial"/>
                <a:sym typeface="Arial"/>
              </a:rPr>
              <a:t>Qualified Teachers</a:t>
            </a:r>
            <a:endParaRPr/>
          </a:p>
          <a:p>
            <a:pPr marL="800100" lvl="1" indent="-342900" algn="l" rtl="0">
              <a:lnSpc>
                <a:spcPct val="100000"/>
              </a:lnSpc>
              <a:spcBef>
                <a:spcPts val="0"/>
              </a:spcBef>
              <a:spcAft>
                <a:spcPts val="0"/>
              </a:spcAft>
              <a:buSzPts val="2000"/>
              <a:buFont typeface="Arial"/>
              <a:buChar char="•"/>
            </a:pPr>
            <a:r>
              <a:rPr lang="en-US" sz="1800"/>
              <a:t>38 members on staff</a:t>
            </a:r>
            <a:endParaRPr sz="1800"/>
          </a:p>
          <a:p>
            <a:pPr marL="342900" marR="0" lvl="0" indent="-342900" algn="l" rtl="0">
              <a:lnSpc>
                <a:spcPct val="100000"/>
              </a:lnSpc>
              <a:spcBef>
                <a:spcPts val="400"/>
              </a:spcBef>
              <a:spcAft>
                <a:spcPts val="0"/>
              </a:spcAft>
              <a:buClr>
                <a:schemeClr val="dk1"/>
              </a:buClr>
              <a:buSzPts val="3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a:t>Parents</a:t>
            </a:r>
            <a:r>
              <a:rPr lang="en-US" sz="2000" b="0" i="0" u="none" strike="noStrike" cap="none">
                <a:solidFill>
                  <a:schemeClr val="dk1"/>
                </a:solidFill>
                <a:latin typeface="Arial"/>
                <a:ea typeface="Arial"/>
                <a:cs typeface="Arial"/>
                <a:sym typeface="Arial"/>
              </a:rPr>
              <a:t> and families </a:t>
            </a:r>
            <a:r>
              <a:rPr lang="en-US" sz="2000"/>
              <a:t>are</a:t>
            </a:r>
            <a:r>
              <a:rPr lang="en-US" sz="2000" b="0" i="0" u="none" strike="noStrike" cap="none">
                <a:solidFill>
                  <a:schemeClr val="dk1"/>
                </a:solidFill>
                <a:latin typeface="Arial"/>
                <a:ea typeface="Arial"/>
                <a:cs typeface="Arial"/>
                <a:sym typeface="Arial"/>
              </a:rPr>
              <a:t> notifi</a:t>
            </a:r>
            <a:r>
              <a:rPr lang="en-US" sz="2000"/>
              <a:t>ed if</a:t>
            </a:r>
            <a:r>
              <a:rPr lang="en-US" sz="2000" b="0" i="0" u="none" strike="noStrike" cap="none">
                <a:solidFill>
                  <a:schemeClr val="dk1"/>
                </a:solidFill>
                <a:latin typeface="Arial"/>
                <a:ea typeface="Arial"/>
                <a:cs typeface="Arial"/>
                <a:sym typeface="Arial"/>
              </a:rPr>
              <a:t> teachers </a:t>
            </a:r>
            <a:r>
              <a:rPr lang="en-US" sz="2000"/>
              <a:t>do not meet</a:t>
            </a:r>
            <a:r>
              <a:rPr lang="en-US" sz="2000" b="0" i="0" u="none" strike="noStrike" cap="none">
                <a:solidFill>
                  <a:schemeClr val="dk1"/>
                </a:solidFill>
                <a:latin typeface="Arial"/>
                <a:ea typeface="Arial"/>
                <a:cs typeface="Arial"/>
                <a:sym typeface="Arial"/>
              </a:rPr>
              <a:t> ES</a:t>
            </a:r>
            <a:r>
              <a:rPr lang="en-US" sz="2000"/>
              <a:t>SA</a:t>
            </a:r>
            <a:r>
              <a:rPr lang="en-US" sz="2000" b="0" i="0" u="none" strike="noStrike" cap="none">
                <a:solidFill>
                  <a:schemeClr val="dk1"/>
                </a:solidFill>
                <a:latin typeface="Arial"/>
                <a:ea typeface="Arial"/>
                <a:cs typeface="Arial"/>
                <a:sym typeface="Arial"/>
              </a:rPr>
              <a:t>’s requirements for Highly-Qualified </a:t>
            </a:r>
            <a:endParaRPr/>
          </a:p>
          <a:p>
            <a:pPr marL="342900" marR="0" lvl="0" indent="-215900" algn="l" rtl="0">
              <a:lnSpc>
                <a:spcPct val="100000"/>
              </a:lnSpc>
              <a:spcBef>
                <a:spcPts val="400"/>
              </a:spcBef>
              <a:spcAft>
                <a:spcPts val="0"/>
              </a:spcAft>
              <a:buClr>
                <a:schemeClr val="dk1"/>
              </a:buClr>
              <a:buSzPts val="2000"/>
              <a:buFont typeface="Arial"/>
              <a:buNone/>
            </a:pPr>
            <a:endParaRPr sz="2000" b="0" i="1" u="none" strike="noStrike" cap="none">
              <a:solidFill>
                <a:srgbClr val="0070C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a:t>Parents </a:t>
            </a:r>
            <a:r>
              <a:rPr lang="en-US" sz="2000" b="0" i="0" u="none" strike="noStrike" cap="none">
                <a:solidFill>
                  <a:schemeClr val="dk1"/>
                </a:solidFill>
                <a:latin typeface="Arial"/>
                <a:ea typeface="Arial"/>
                <a:cs typeface="Arial"/>
                <a:sym typeface="Arial"/>
              </a:rPr>
              <a:t>may request information on </a:t>
            </a:r>
            <a:r>
              <a:rPr lang="en-US" sz="2000"/>
              <a:t>teacher qualifications in writing</a:t>
            </a:r>
            <a:endParaRPr/>
          </a:p>
          <a:p>
            <a:pPr marL="342900" marR="0" lvl="0" indent="-342900" algn="l" rtl="0">
              <a:lnSpc>
                <a:spcPct val="100000"/>
              </a:lnSpc>
              <a:spcBef>
                <a:spcPts val="100"/>
              </a:spcBef>
              <a:spcAft>
                <a:spcPts val="0"/>
              </a:spcAft>
              <a:buClr>
                <a:schemeClr val="dk1"/>
              </a:buClr>
              <a:buSzPts val="3000"/>
              <a:buFont typeface="Arial"/>
              <a:buNone/>
            </a:pPr>
            <a:endParaRPr sz="5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356839" y="296940"/>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2800">
                <a:solidFill>
                  <a:schemeClr val="dk1"/>
                </a:solidFill>
              </a:rPr>
              <a:t>¿Cómo se me notificará si mi hijo es enseñado por un maestro que no está altamente calificado?</a:t>
            </a:r>
            <a:endParaRPr sz="2800">
              <a:solidFill>
                <a:schemeClr val="dk1"/>
              </a:solidFill>
            </a:endParaRPr>
          </a:p>
        </p:txBody>
      </p:sp>
      <p:sp>
        <p:nvSpPr>
          <p:cNvPr id="247" name="Google Shape;247;p32"/>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Un maestro </a:t>
            </a:r>
            <a:r>
              <a:rPr lang="en-US" sz="2000" err="1"/>
              <a:t>altamente</a:t>
            </a:r>
            <a:r>
              <a:rPr lang="en-US" sz="2000"/>
              <a:t> </a:t>
            </a:r>
            <a:r>
              <a:rPr lang="en-US" sz="2000" err="1"/>
              <a:t>calificado</a:t>
            </a:r>
            <a:r>
              <a:rPr lang="en-US" sz="2000"/>
              <a:t> </a:t>
            </a:r>
            <a:r>
              <a:rPr lang="en-US" sz="2000" err="1"/>
              <a:t>según</a:t>
            </a:r>
            <a:r>
              <a:rPr lang="en-US" sz="2000"/>
              <a:t> </a:t>
            </a:r>
            <a:r>
              <a:rPr lang="en-US" sz="2000" err="1"/>
              <a:t>el</a:t>
            </a:r>
            <a:r>
              <a:rPr lang="en-US" sz="2000"/>
              <a:t> </a:t>
            </a:r>
            <a:r>
              <a:rPr lang="en-US" sz="2000" err="1"/>
              <a:t>estado</a:t>
            </a:r>
            <a:r>
              <a:rPr lang="en-US" sz="2000"/>
              <a:t> es un maestro </a:t>
            </a:r>
            <a:r>
              <a:rPr lang="en-US" sz="2000" err="1"/>
              <a:t>certificado</a:t>
            </a:r>
            <a:r>
              <a:rPr lang="en-US" sz="2000"/>
              <a:t> con </a:t>
            </a:r>
            <a:r>
              <a:rPr lang="en-US" sz="2000" err="1"/>
              <a:t>licencia</a:t>
            </a:r>
            <a:endParaRPr/>
          </a:p>
          <a:p>
            <a:pPr marL="457200" lvl="0" indent="-419100" algn="l" rtl="0">
              <a:lnSpc>
                <a:spcPct val="100000"/>
              </a:lnSpc>
              <a:spcBef>
                <a:spcPts val="600"/>
              </a:spcBef>
              <a:spcAft>
                <a:spcPts val="0"/>
              </a:spcAft>
              <a:buSzPts val="3000"/>
              <a:buChar char="●"/>
            </a:pPr>
            <a:r>
              <a:rPr lang="en-US" sz="2000"/>
              <a:t>El </a:t>
            </a:r>
            <a:r>
              <a:rPr lang="en-US" sz="2000" err="1"/>
              <a:t>estado</a:t>
            </a:r>
            <a:r>
              <a:rPr lang="en-US" sz="2000"/>
              <a:t> actual de </a:t>
            </a:r>
            <a:r>
              <a:rPr lang="en-US" sz="2000" err="1"/>
              <a:t>nuestra</a:t>
            </a:r>
            <a:r>
              <a:rPr lang="en-US" sz="2000"/>
              <a:t> </a:t>
            </a:r>
            <a:r>
              <a:rPr lang="en-US" sz="2000" err="1"/>
              <a:t>escuela</a:t>
            </a:r>
            <a:r>
              <a:rPr lang="en-US" sz="2000"/>
              <a:t> de maestros </a:t>
            </a:r>
            <a:r>
              <a:rPr lang="en-US" sz="2000" err="1"/>
              <a:t>altamente</a:t>
            </a:r>
            <a:r>
              <a:rPr lang="en-US" sz="2000"/>
              <a:t> </a:t>
            </a:r>
            <a:r>
              <a:rPr lang="en-US" sz="2000" err="1"/>
              <a:t>calificados</a:t>
            </a:r>
            <a:br>
              <a:rPr lang="en-US" sz="2000"/>
            </a:br>
            <a:r>
              <a:rPr lang="en-US" sz="2000"/>
              <a:t>38 </a:t>
            </a:r>
            <a:r>
              <a:rPr lang="en-US" sz="2000" err="1"/>
              <a:t>miembros</a:t>
            </a:r>
            <a:r>
              <a:rPr lang="en-US" sz="2000"/>
              <a:t> </a:t>
            </a:r>
            <a:r>
              <a:rPr lang="en-US" sz="2000" err="1"/>
              <a:t>en</a:t>
            </a:r>
            <a:r>
              <a:rPr lang="en-US" sz="2000"/>
              <a:t> </a:t>
            </a:r>
            <a:r>
              <a:rPr lang="en-US" sz="2000" err="1"/>
              <a:t>el</a:t>
            </a:r>
            <a:r>
              <a:rPr lang="en-US" sz="2000"/>
              <a:t> personal</a:t>
            </a:r>
            <a:endParaRPr/>
          </a:p>
          <a:p>
            <a:pPr marL="457200" lvl="0" indent="-419100" algn="l" rtl="0">
              <a:lnSpc>
                <a:spcPct val="100000"/>
              </a:lnSpc>
              <a:spcBef>
                <a:spcPts val="600"/>
              </a:spcBef>
              <a:spcAft>
                <a:spcPts val="0"/>
              </a:spcAft>
              <a:buSzPts val="3000"/>
              <a:buChar char="●"/>
            </a:pPr>
            <a:r>
              <a:rPr lang="en-US" sz="2000"/>
              <a:t>Los padres y las </a:t>
            </a:r>
            <a:r>
              <a:rPr lang="en-US" sz="2000" err="1"/>
              <a:t>familias</a:t>
            </a:r>
            <a:r>
              <a:rPr lang="en-US" sz="2000"/>
              <a:t> son </a:t>
            </a:r>
            <a:r>
              <a:rPr lang="en-US" sz="2000" err="1"/>
              <a:t>notificados</a:t>
            </a:r>
            <a:r>
              <a:rPr lang="en-US" sz="2000"/>
              <a:t> </a:t>
            </a:r>
            <a:r>
              <a:rPr lang="en-US" sz="2000" err="1"/>
              <a:t>si</a:t>
            </a:r>
            <a:r>
              <a:rPr lang="en-US" sz="2000"/>
              <a:t> </a:t>
            </a:r>
            <a:r>
              <a:rPr lang="en-US" sz="2000" err="1"/>
              <a:t>los</a:t>
            </a:r>
            <a:r>
              <a:rPr lang="en-US" sz="2000"/>
              <a:t> maestros no </a:t>
            </a:r>
            <a:r>
              <a:rPr lang="en-US" sz="2000" err="1"/>
              <a:t>cumplen</a:t>
            </a:r>
            <a:r>
              <a:rPr lang="en-US" sz="2000"/>
              <a:t> con </a:t>
            </a:r>
            <a:r>
              <a:rPr lang="en-US" sz="2000" err="1"/>
              <a:t>los</a:t>
            </a:r>
            <a:r>
              <a:rPr lang="en-US" sz="2000"/>
              <a:t> </a:t>
            </a:r>
            <a:r>
              <a:rPr lang="en-US" sz="2000" err="1"/>
              <a:t>requisitos</a:t>
            </a:r>
            <a:r>
              <a:rPr lang="en-US" sz="2000"/>
              <a:t> de ESSA para ser </a:t>
            </a:r>
            <a:r>
              <a:rPr lang="en-US" sz="2000" err="1"/>
              <a:t>altamente</a:t>
            </a:r>
            <a:r>
              <a:rPr lang="en-US" sz="2000"/>
              <a:t> </a:t>
            </a:r>
            <a:r>
              <a:rPr lang="en-US" sz="2000" err="1"/>
              <a:t>calificados</a:t>
            </a:r>
            <a:endParaRPr sz="2000"/>
          </a:p>
          <a:p>
            <a:pPr marL="457200" lvl="0" indent="-419100" algn="l" rtl="0">
              <a:lnSpc>
                <a:spcPct val="100000"/>
              </a:lnSpc>
              <a:spcBef>
                <a:spcPts val="600"/>
              </a:spcBef>
              <a:spcAft>
                <a:spcPts val="0"/>
              </a:spcAft>
              <a:buSzPts val="3000"/>
              <a:buChar char="●"/>
            </a:pPr>
            <a:r>
              <a:rPr lang="en-US" sz="2000"/>
              <a:t>Los padres </a:t>
            </a:r>
            <a:r>
              <a:rPr lang="en-US" sz="2000" err="1"/>
              <a:t>pueden</a:t>
            </a:r>
            <a:r>
              <a:rPr lang="en-US" sz="2000"/>
              <a:t> </a:t>
            </a:r>
            <a:r>
              <a:rPr lang="en-US" sz="2000" err="1"/>
              <a:t>solicitar</a:t>
            </a:r>
            <a:r>
              <a:rPr lang="en-US" sz="2000"/>
              <a:t> </a:t>
            </a:r>
            <a:r>
              <a:rPr lang="en-US" sz="2000" err="1"/>
              <a:t>información</a:t>
            </a:r>
            <a:r>
              <a:rPr lang="en-US" sz="2000"/>
              <a:t> </a:t>
            </a:r>
            <a:r>
              <a:rPr lang="en-US" sz="2000" err="1"/>
              <a:t>sobre</a:t>
            </a:r>
            <a:r>
              <a:rPr lang="en-US" sz="2000"/>
              <a:t> las </a:t>
            </a:r>
            <a:r>
              <a:rPr lang="en-US" sz="2000" err="1"/>
              <a:t>calificaciones</a:t>
            </a:r>
            <a:r>
              <a:rPr lang="en-US" sz="2000"/>
              <a:t> del maestro </a:t>
            </a:r>
            <a:r>
              <a:rPr lang="en-US" sz="2000" err="1"/>
              <a:t>por</a:t>
            </a:r>
            <a:r>
              <a:rPr lang="en-US" sz="2000"/>
              <a:t> </a:t>
            </a:r>
            <a:r>
              <a:rPr lang="en-US" sz="2000" err="1"/>
              <a:t>escrito</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713750" y="235229"/>
            <a:ext cx="8229600" cy="126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latin typeface="Arial"/>
                <a:ea typeface="Arial"/>
                <a:cs typeface="Arial"/>
                <a:sym typeface="Arial"/>
              </a:rPr>
              <a:t>Complaint Procedures</a:t>
            </a:r>
            <a:endParaRPr>
              <a:solidFill>
                <a:srgbClr val="000000"/>
              </a:solidFill>
            </a:endParaRPr>
          </a:p>
          <a:p>
            <a:pPr marL="0" marR="0" lvl="0" indent="0" algn="ctr" rtl="0">
              <a:lnSpc>
                <a:spcPct val="100000"/>
              </a:lnSpc>
              <a:spcBef>
                <a:spcPts val="0"/>
              </a:spcBef>
              <a:spcAft>
                <a:spcPts val="0"/>
              </a:spcAft>
              <a:buSzPts val="3600"/>
              <a:buNone/>
            </a:pPr>
            <a:endParaRPr sz="2800">
              <a:solidFill>
                <a:schemeClr val="dk2"/>
              </a:solidFill>
            </a:endParaRPr>
          </a:p>
        </p:txBody>
      </p:sp>
      <p:sp>
        <p:nvSpPr>
          <p:cNvPr id="253" name="Google Shape;253;p33"/>
          <p:cNvSpPr txBox="1"/>
          <p:nvPr/>
        </p:nvSpPr>
        <p:spPr>
          <a:xfrm>
            <a:off x="713750" y="1801500"/>
            <a:ext cx="8126400" cy="38673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CMS has an Office of the Ombudsman </a:t>
            </a:r>
            <a:endParaRPr sz="2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Office of the Ombudsman has a complaint procedure</a:t>
            </a:r>
            <a:endParaRPr sz="2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complaint procedure can be found on the CMS website www.cms.k12.nc.us (search Ombudsman)</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Procedimientos de queja</a:t>
            </a:r>
            <a:endParaRPr>
              <a:solidFill>
                <a:schemeClr val="dk1"/>
              </a:solidFill>
            </a:endParaRPr>
          </a:p>
        </p:txBody>
      </p:sp>
      <p:sp>
        <p:nvSpPr>
          <p:cNvPr id="259" name="Google Shape;259;p34"/>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800"/>
              <a:t>CMS tiene una Oficina del Defensor del Pueblo</a:t>
            </a:r>
            <a:endParaRPr/>
          </a:p>
          <a:p>
            <a:pPr marL="457200" lvl="0" indent="-228600" algn="l" rtl="0">
              <a:lnSpc>
                <a:spcPct val="100000"/>
              </a:lnSpc>
              <a:spcBef>
                <a:spcPts val="600"/>
              </a:spcBef>
              <a:spcAft>
                <a:spcPts val="0"/>
              </a:spcAft>
              <a:buSzPts val="3000"/>
              <a:buNone/>
            </a:pPr>
            <a:endParaRPr sz="2800"/>
          </a:p>
          <a:p>
            <a:pPr marL="457200" lvl="0" indent="-419100" algn="l" rtl="0">
              <a:lnSpc>
                <a:spcPct val="100000"/>
              </a:lnSpc>
              <a:spcBef>
                <a:spcPts val="600"/>
              </a:spcBef>
              <a:spcAft>
                <a:spcPts val="0"/>
              </a:spcAft>
              <a:buSzPts val="3000"/>
              <a:buChar char="●"/>
            </a:pPr>
            <a:r>
              <a:rPr lang="en-US" sz="2800"/>
              <a:t>La Defensoría del Pueblo tiene un procedimiento de queja</a:t>
            </a:r>
            <a:endParaRPr/>
          </a:p>
          <a:p>
            <a:pPr marL="457200" lvl="0" indent="-228600" algn="l" rtl="0">
              <a:lnSpc>
                <a:spcPct val="100000"/>
              </a:lnSpc>
              <a:spcBef>
                <a:spcPts val="600"/>
              </a:spcBef>
              <a:spcAft>
                <a:spcPts val="0"/>
              </a:spcAft>
              <a:buSzPts val="3000"/>
              <a:buNone/>
            </a:pPr>
            <a:endParaRPr sz="2800"/>
          </a:p>
          <a:p>
            <a:pPr marL="457200" lvl="0" indent="-419100" algn="l" rtl="0">
              <a:lnSpc>
                <a:spcPct val="100000"/>
              </a:lnSpc>
              <a:spcBef>
                <a:spcPts val="600"/>
              </a:spcBef>
              <a:spcAft>
                <a:spcPts val="0"/>
              </a:spcAft>
              <a:buSzPts val="3000"/>
              <a:buChar char="●"/>
            </a:pPr>
            <a:r>
              <a:rPr lang="en-US" sz="2800"/>
              <a:t>El procedimiento de queja se puede encontrar en el sitio web de CMS www.cms.k12.nc.us (busque Ombudsman)</a:t>
            </a:r>
            <a:endParaRPr/>
          </a:p>
          <a:p>
            <a:pPr marL="457200" lvl="0" indent="-228600" algn="l" rtl="0">
              <a:lnSpc>
                <a:spcPct val="100000"/>
              </a:lnSpc>
              <a:spcBef>
                <a:spcPts val="600"/>
              </a:spcBef>
              <a:spcAft>
                <a:spcPts val="0"/>
              </a:spcAft>
              <a:buSzPts val="3000"/>
              <a:buNone/>
            </a:pP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SzPts val="3000"/>
              <a:buNone/>
            </a:pPr>
            <a:endParaRPr sz="1600">
              <a:solidFill>
                <a:schemeClr val="dk1"/>
              </a:solidFill>
            </a:endParaRPr>
          </a:p>
          <a:p>
            <a:pPr marL="0" marR="0" lvl="0" indent="0" algn="l" rtl="0">
              <a:lnSpc>
                <a:spcPct val="100000"/>
              </a:lnSpc>
              <a:spcBef>
                <a:spcPts val="0"/>
              </a:spcBef>
              <a:spcAft>
                <a:spcPts val="0"/>
              </a:spcAft>
              <a:buSzPts val="3000"/>
              <a:buNone/>
            </a:pPr>
            <a:endParaRPr sz="1600">
              <a:solidFill>
                <a:schemeClr val="dk1"/>
              </a:solidFill>
            </a:endParaRPr>
          </a:p>
          <a:p>
            <a:pPr marL="457200" marR="0" lvl="0" indent="-381000" algn="l" rtl="0">
              <a:lnSpc>
                <a:spcPct val="100000"/>
              </a:lnSpc>
              <a:spcBef>
                <a:spcPts val="0"/>
              </a:spcBef>
              <a:spcAft>
                <a:spcPts val="0"/>
              </a:spcAft>
              <a:buSzPts val="2400"/>
              <a:buChar char="●"/>
            </a:pPr>
            <a:r>
              <a:rPr lang="en-US" sz="2400" b="0" i="0" u="none" strike="noStrike" cap="none">
                <a:solidFill>
                  <a:schemeClr val="dk1"/>
                </a:solidFill>
                <a:latin typeface="Arial"/>
                <a:ea typeface="Arial"/>
                <a:cs typeface="Arial"/>
                <a:sym typeface="Arial"/>
              </a:rPr>
              <a:t>The full </a:t>
            </a:r>
            <a:r>
              <a:rPr lang="en-US" sz="2400">
                <a:solidFill>
                  <a:srgbClr val="000000"/>
                </a:solidFill>
              </a:rPr>
              <a:t>North Carolina Standard Course of Study (NCSCOS)</a:t>
            </a:r>
            <a:r>
              <a:rPr lang="en-US" sz="2400" b="0" i="0" u="none" strike="noStrike" cap="none">
                <a:solidFill>
                  <a:schemeClr val="dk1"/>
                </a:solidFill>
                <a:latin typeface="Arial"/>
                <a:ea typeface="Arial"/>
                <a:cs typeface="Arial"/>
                <a:sym typeface="Arial"/>
              </a:rPr>
              <a:t> can be viewed </a:t>
            </a:r>
            <a:r>
              <a:rPr lang="en-US" sz="2400"/>
              <a:t>using the link below:</a:t>
            </a:r>
            <a:endParaRPr sz="2400"/>
          </a:p>
          <a:p>
            <a:pPr marL="457200" marR="0" lvl="0" indent="0" algn="l" rtl="0">
              <a:lnSpc>
                <a:spcPct val="100000"/>
              </a:lnSpc>
              <a:spcBef>
                <a:spcPts val="0"/>
              </a:spcBef>
              <a:spcAft>
                <a:spcPts val="0"/>
              </a:spcAft>
              <a:buSzPts val="3000"/>
              <a:buNone/>
            </a:pPr>
            <a:r>
              <a:rPr lang="en-US" sz="2400" b="0" i="0" u="none" strike="noStrike" cap="none">
                <a:solidFill>
                  <a:srgbClr val="9900FF"/>
                </a:solidFill>
                <a:latin typeface="Arial"/>
                <a:ea typeface="Arial"/>
                <a:cs typeface="Arial"/>
                <a:sym typeface="Arial"/>
              </a:rPr>
              <a:t> </a:t>
            </a:r>
            <a:r>
              <a:rPr lang="en-US" sz="2400" u="sng">
                <a:solidFill>
                  <a:srgbClr val="000000"/>
                </a:solidFill>
                <a:hlinkClick r:id="rId3">
                  <a:extLst>
                    <a:ext uri="{A12FA001-AC4F-418D-AE19-62706E023703}">
                      <ahyp:hlinkClr xmlns:ahyp="http://schemas.microsoft.com/office/drawing/2018/hyperlinkcolor" val="tx"/>
                    </a:ext>
                  </a:extLst>
                </a:hlinkClick>
              </a:rPr>
              <a:t>http://www.dpi.state.nc.us/curriculum/</a:t>
            </a:r>
            <a:endParaRPr sz="2400">
              <a:solidFill>
                <a:srgbClr val="000000"/>
              </a:solidFill>
            </a:endParaRPr>
          </a:p>
          <a:p>
            <a:pPr marL="0" marR="0" lvl="0" indent="0" algn="l" rtl="0">
              <a:lnSpc>
                <a:spcPct val="100000"/>
              </a:lnSpc>
              <a:spcBef>
                <a:spcPts val="320"/>
              </a:spcBef>
              <a:spcAft>
                <a:spcPts val="0"/>
              </a:spcAft>
              <a:buSzPts val="3000"/>
              <a:buNone/>
            </a:pPr>
            <a:endParaRPr sz="2400">
              <a:solidFill>
                <a:srgbClr val="9900FF"/>
              </a:solidFill>
            </a:endParaRPr>
          </a:p>
          <a:p>
            <a:pPr marL="342900" marR="0" lvl="0" indent="-342900" algn="l" rtl="0">
              <a:lnSpc>
                <a:spcPct val="100000"/>
              </a:lnSpc>
              <a:spcBef>
                <a:spcPts val="320"/>
              </a:spcBef>
              <a:spcAft>
                <a:spcPts val="0"/>
              </a:spcAft>
              <a:buClr>
                <a:schemeClr val="dk1"/>
              </a:buClr>
              <a:buSzPts val="2400"/>
              <a:buFont typeface="Arial"/>
              <a:buChar char="•"/>
            </a:pPr>
            <a:r>
              <a:rPr lang="en-US" sz="2400"/>
              <a:t>For more information about </a:t>
            </a:r>
            <a:r>
              <a:rPr lang="en-US" sz="2400" b="0" i="0" u="none" strike="noStrike" cap="none">
                <a:solidFill>
                  <a:schemeClr val="dk1"/>
                </a:solidFill>
                <a:latin typeface="Arial"/>
                <a:ea typeface="Arial"/>
                <a:cs typeface="Arial"/>
                <a:sym typeface="Arial"/>
              </a:rPr>
              <a:t>the </a:t>
            </a:r>
            <a:r>
              <a:rPr lang="en-US" sz="2400">
                <a:solidFill>
                  <a:srgbClr val="000000"/>
                </a:solidFill>
              </a:rPr>
              <a:t>NCSCOS</a:t>
            </a:r>
            <a:r>
              <a:rPr lang="en-US" sz="2400" b="0" i="0" u="none" strike="noStrike" cap="none">
                <a:solidFill>
                  <a:schemeClr val="dk1"/>
                </a:solidFill>
                <a:latin typeface="Arial"/>
                <a:ea typeface="Arial"/>
                <a:cs typeface="Arial"/>
                <a:sym typeface="Arial"/>
              </a:rPr>
              <a:t> and professional development at your school site</a:t>
            </a:r>
            <a:r>
              <a:rPr lang="en-US" sz="2400"/>
              <a:t>, </a:t>
            </a:r>
            <a:r>
              <a:rPr lang="en-US" sz="2400">
                <a:solidFill>
                  <a:schemeClr val="dk1"/>
                </a:solidFill>
              </a:rPr>
              <a:t>curriculum event information is during the school day or within the community.  We will share this information through Connect Ed or school newsletters.</a:t>
            </a:r>
            <a:endParaRPr sz="2400" b="0" i="0" u="none" strike="noStrike" cap="none">
              <a:solidFill>
                <a:schemeClr val="dk1"/>
              </a:solidFill>
            </a:endParaRPr>
          </a:p>
          <a:p>
            <a:pPr marL="342900" marR="0" lvl="0" indent="0" algn="l" rtl="0">
              <a:lnSpc>
                <a:spcPct val="100000"/>
              </a:lnSpc>
              <a:spcBef>
                <a:spcPts val="320"/>
              </a:spcBef>
              <a:spcAft>
                <a:spcPts val="0"/>
              </a:spcAft>
              <a:buSzPts val="3000"/>
              <a:buNone/>
            </a:pPr>
            <a:endParaRPr sz="2400"/>
          </a:p>
          <a:p>
            <a:pPr marL="0" marR="0" lvl="0" indent="0" algn="l" rtl="0">
              <a:lnSpc>
                <a:spcPct val="100000"/>
              </a:lnSpc>
              <a:spcBef>
                <a:spcPts val="320"/>
              </a:spcBef>
              <a:spcAft>
                <a:spcPts val="0"/>
              </a:spcAft>
              <a:buSzPts val="3000"/>
              <a:buNone/>
            </a:pPr>
            <a:endParaRPr sz="2400">
              <a:solidFill>
                <a:schemeClr val="dk1"/>
              </a:solidFill>
            </a:endParaRPr>
          </a:p>
          <a:p>
            <a:pPr marL="0" marR="0" lvl="0" indent="0" algn="l" rtl="0">
              <a:lnSpc>
                <a:spcPct val="100000"/>
              </a:lnSpc>
              <a:spcBef>
                <a:spcPts val="320"/>
              </a:spcBef>
              <a:spcAft>
                <a:spcPts val="0"/>
              </a:spcAft>
              <a:buSzPts val="3000"/>
              <a:buNone/>
            </a:pPr>
            <a:endParaRPr sz="2400" b="1" i="0" u="none" strike="noStrike" cap="none">
              <a:solidFill>
                <a:schemeClr val="dk1"/>
              </a:solidFill>
              <a:highlight>
                <a:srgbClr val="FFFF00"/>
              </a:highlight>
              <a:latin typeface="Arial"/>
              <a:ea typeface="Arial"/>
              <a:cs typeface="Arial"/>
              <a:sym typeface="Arial"/>
            </a:endParaRPr>
          </a:p>
        </p:txBody>
      </p:sp>
      <p:sp>
        <p:nvSpPr>
          <p:cNvPr id="265" name="Google Shape;26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3600"/>
              <a:buNone/>
            </a:pPr>
            <a:endParaRPr sz="3200" i="0" u="none" strike="noStrike" cap="none">
              <a:solidFill>
                <a:schemeClr val="dk2"/>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SzPts val="3600"/>
              <a:buNone/>
            </a:pPr>
            <a:r>
              <a:rPr lang="en-US" sz="3200">
                <a:solidFill>
                  <a:srgbClr val="000000"/>
                </a:solidFill>
              </a:rPr>
              <a:t>North Carolina Standard Course of Study</a:t>
            </a:r>
            <a:endParaRPr sz="32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3200">
                <a:solidFill>
                  <a:schemeClr val="dk1"/>
                </a:solidFill>
              </a:rPr>
              <a:t>Curso de estudio estándar de Carolina del Norte</a:t>
            </a:r>
            <a:endParaRPr sz="3200">
              <a:solidFill>
                <a:schemeClr val="dk1"/>
              </a:solidFill>
            </a:endParaRPr>
          </a:p>
        </p:txBody>
      </p:sp>
      <p:sp>
        <p:nvSpPr>
          <p:cNvPr id="271" name="Google Shape;271;p36"/>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400"/>
              <a:t>El curso de estudio estándar de Carolina del Norte completo (NCSCOS) se puede ver usando el siguiente enlace:</a:t>
            </a:r>
            <a:br>
              <a:rPr lang="en-US" sz="2400"/>
            </a:br>
            <a:r>
              <a:rPr lang="en-US" sz="2400"/>
              <a:t>  </a:t>
            </a:r>
            <a:r>
              <a:rPr lang="en-US" sz="2400" u="sng">
                <a:solidFill>
                  <a:schemeClr val="accent2"/>
                </a:solidFill>
                <a:hlinkClick r:id="rId3">
                  <a:extLst>
                    <a:ext uri="{A12FA001-AC4F-418D-AE19-62706E023703}">
                      <ahyp:hlinkClr xmlns:ahyp="http://schemas.microsoft.com/office/drawing/2018/hyperlinkcolor" val="tx"/>
                    </a:ext>
                  </a:extLst>
                </a:hlinkClick>
              </a:rPr>
              <a:t>http://www.dpi.state.nc.us/curriculum/</a:t>
            </a:r>
            <a:endParaRPr sz="2400">
              <a:solidFill>
                <a:schemeClr val="accent2"/>
              </a:solidFill>
            </a:endParaRPr>
          </a:p>
          <a:p>
            <a:pPr marL="38100" lvl="0" indent="0" algn="l" rtl="0">
              <a:lnSpc>
                <a:spcPct val="100000"/>
              </a:lnSpc>
              <a:spcBef>
                <a:spcPts val="600"/>
              </a:spcBef>
              <a:spcAft>
                <a:spcPts val="0"/>
              </a:spcAft>
              <a:buSzPts val="3000"/>
              <a:buNone/>
            </a:pPr>
            <a:endParaRPr sz="2400">
              <a:solidFill>
                <a:schemeClr val="accent2"/>
              </a:solidFill>
            </a:endParaRPr>
          </a:p>
          <a:p>
            <a:pPr marL="457200" lvl="0" indent="-419100" algn="l" rtl="0">
              <a:lnSpc>
                <a:spcPct val="100000"/>
              </a:lnSpc>
              <a:spcBef>
                <a:spcPts val="600"/>
              </a:spcBef>
              <a:spcAft>
                <a:spcPts val="0"/>
              </a:spcAft>
              <a:buSzPts val="3000"/>
              <a:buChar char="●"/>
            </a:pPr>
            <a:r>
              <a:rPr lang="en-US" sz="2400"/>
              <a:t>Para obtener más información sobre el NCSCOS y el desarrollo profesional en su escuela, la información del evento curricular es durante el día escolar o dentro de la comunidad. Compartiremos esta información a través de Connect Ed o boletines escolares.</a:t>
            </a:r>
            <a:endParaRPr/>
          </a:p>
          <a:p>
            <a:pPr marL="457200" lvl="0" indent="-228600" algn="l" rtl="0">
              <a:lnSpc>
                <a:spcPct val="100000"/>
              </a:lnSpc>
              <a:spcBef>
                <a:spcPts val="600"/>
              </a:spcBef>
              <a:spcAft>
                <a:spcPts val="0"/>
              </a:spcAft>
              <a:buSzPts val="3000"/>
              <a:buNone/>
            </a:pPr>
            <a:endParaRPr sz="2400"/>
          </a:p>
          <a:p>
            <a:pPr marL="457200" lvl="0" indent="-228600" algn="l" rtl="0">
              <a:lnSpc>
                <a:spcPct val="100000"/>
              </a:lnSpc>
              <a:spcBef>
                <a:spcPts val="600"/>
              </a:spcBef>
              <a:spcAft>
                <a:spcPts val="0"/>
              </a:spcAft>
              <a:buSzPts val="3000"/>
              <a:buNone/>
            </a:pPr>
            <a:endParaRPr sz="2400">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rgbClr val="000000"/>
                </a:solidFill>
              </a:rPr>
              <a:t>Some Schools Have an Additional Designation</a:t>
            </a:r>
            <a:endParaRPr>
              <a:solidFill>
                <a:srgbClr val="000000"/>
              </a:solidFill>
            </a:endParaRPr>
          </a:p>
        </p:txBody>
      </p:sp>
      <p:sp>
        <p:nvSpPr>
          <p:cNvPr id="278" name="Google Shape;278;p37"/>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400" dirty="0"/>
              <a:t>The Every School Succeeds Act (ESSA) requires each state to have a plan to measure student achievement annually</a:t>
            </a:r>
            <a:endParaRPr sz="2400" dirty="0"/>
          </a:p>
          <a:p>
            <a:pPr marL="457200" lvl="0" indent="-381000" algn="l" rtl="0">
              <a:lnSpc>
                <a:spcPct val="100000"/>
              </a:lnSpc>
              <a:spcBef>
                <a:spcPts val="0"/>
              </a:spcBef>
              <a:spcAft>
                <a:spcPts val="0"/>
              </a:spcAft>
              <a:buSzPts val="2400"/>
              <a:buChar char="●"/>
            </a:pPr>
            <a:r>
              <a:rPr lang="en-US" sz="2400" dirty="0"/>
              <a:t>The plan outlines how each state is being held accountable </a:t>
            </a:r>
            <a:endParaRPr sz="2400" dirty="0"/>
          </a:p>
          <a:p>
            <a:pPr marL="457200" lvl="0" indent="-381000" algn="l" rtl="0">
              <a:lnSpc>
                <a:spcPct val="100000"/>
              </a:lnSpc>
              <a:spcBef>
                <a:spcPts val="0"/>
              </a:spcBef>
              <a:spcAft>
                <a:spcPts val="0"/>
              </a:spcAft>
              <a:buSzPts val="2400"/>
              <a:buChar char="●"/>
            </a:pPr>
            <a:r>
              <a:rPr lang="en-US" sz="2400" dirty="0"/>
              <a:t>Title I schools can receive an additional designation based upon state End-of-Grade or End-of-Course assessments</a:t>
            </a:r>
            <a:endParaRPr sz="2400" dirty="0"/>
          </a:p>
          <a:p>
            <a:pPr marL="457200" lvl="0" indent="0" algn="l" rtl="0">
              <a:lnSpc>
                <a:spcPct val="100000"/>
              </a:lnSpc>
              <a:spcBef>
                <a:spcPts val="600"/>
              </a:spcBef>
              <a:spcAft>
                <a:spcPts val="0"/>
              </a:spcAft>
              <a:buSzPts val="3000"/>
              <a:buNone/>
            </a:pPr>
            <a:endParaRPr sz="1800" dirty="0"/>
          </a:p>
          <a:p>
            <a:pPr marL="457200" lvl="0" indent="0" algn="l" rtl="0">
              <a:lnSpc>
                <a:spcPct val="100000"/>
              </a:lnSpc>
              <a:spcBef>
                <a:spcPts val="600"/>
              </a:spcBef>
              <a:spcAft>
                <a:spcPts val="0"/>
              </a:spcAft>
              <a:buSzPts val="3000"/>
              <a:buNone/>
            </a:pPr>
            <a:r>
              <a:rPr lang="en-US" sz="1800" dirty="0"/>
              <a:t>Link to the North Carolina State Plan under ESSA:</a:t>
            </a:r>
            <a:endParaRPr sz="1800" dirty="0"/>
          </a:p>
          <a:p>
            <a:pPr marL="457200" lvl="0" indent="0" algn="l" rtl="0">
              <a:lnSpc>
                <a:spcPct val="100000"/>
              </a:lnSpc>
              <a:spcBef>
                <a:spcPts val="600"/>
              </a:spcBef>
              <a:spcAft>
                <a:spcPts val="0"/>
              </a:spcAft>
              <a:buSzPts val="3000"/>
              <a:buNone/>
            </a:pPr>
            <a:r>
              <a:rPr lang="en-US" sz="1800" u="sng" dirty="0">
                <a:solidFill>
                  <a:schemeClr val="hlink"/>
                </a:solidFill>
                <a:hlinkClick r:id="rId3"/>
              </a:rPr>
              <a:t>http://www.ncpublicschools.org/succeeds/</a:t>
            </a:r>
            <a:r>
              <a:rPr lang="en-US" sz="1800" dirty="0"/>
              <a:t> </a:t>
            </a:r>
            <a:endParaRPr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3200">
                <a:solidFill>
                  <a:schemeClr val="dk1"/>
                </a:solidFill>
              </a:rPr>
              <a:t>Algunas escuelas tienen una designación adicional</a:t>
            </a:r>
            <a:endParaRPr sz="3200">
              <a:solidFill>
                <a:schemeClr val="dk1"/>
              </a:solidFill>
            </a:endParaRPr>
          </a:p>
        </p:txBody>
      </p:sp>
      <p:sp>
        <p:nvSpPr>
          <p:cNvPr id="284" name="Google Shape;284;p38"/>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La Ley de éxito escolar de todas las escuelas (ESSA) exige que cada estado tenga un plan para medir el rendimiento de los estudiantes anualmente</a:t>
            </a:r>
            <a:endParaRPr/>
          </a:p>
          <a:p>
            <a:pPr marL="457200" lvl="0" indent="-228600" algn="l" rtl="0">
              <a:lnSpc>
                <a:spcPct val="100000"/>
              </a:lnSpc>
              <a:spcBef>
                <a:spcPts val="600"/>
              </a:spcBef>
              <a:spcAft>
                <a:spcPts val="0"/>
              </a:spcAft>
              <a:buSzPts val="3000"/>
              <a:buNone/>
            </a:pPr>
            <a:endParaRPr sz="2000"/>
          </a:p>
          <a:p>
            <a:pPr marL="457200" lvl="0" indent="-419100" algn="l" rtl="0">
              <a:lnSpc>
                <a:spcPct val="100000"/>
              </a:lnSpc>
              <a:spcBef>
                <a:spcPts val="600"/>
              </a:spcBef>
              <a:spcAft>
                <a:spcPts val="0"/>
              </a:spcAft>
              <a:buSzPts val="3000"/>
              <a:buChar char="●"/>
            </a:pPr>
            <a:r>
              <a:rPr lang="en-US" sz="2000"/>
              <a:t>El plan describe cómo se hace responsable a cada estado</a:t>
            </a:r>
            <a:endParaRPr/>
          </a:p>
          <a:p>
            <a:pPr marL="457200" lvl="0" indent="-228600" algn="l" rtl="0">
              <a:lnSpc>
                <a:spcPct val="100000"/>
              </a:lnSpc>
              <a:spcBef>
                <a:spcPts val="600"/>
              </a:spcBef>
              <a:spcAft>
                <a:spcPts val="0"/>
              </a:spcAft>
              <a:buSzPts val="3000"/>
              <a:buNone/>
            </a:pPr>
            <a:endParaRPr sz="2000"/>
          </a:p>
          <a:p>
            <a:pPr marL="457200" lvl="0" indent="-419100" algn="l" rtl="0">
              <a:lnSpc>
                <a:spcPct val="100000"/>
              </a:lnSpc>
              <a:spcBef>
                <a:spcPts val="600"/>
              </a:spcBef>
              <a:spcAft>
                <a:spcPts val="0"/>
              </a:spcAft>
              <a:buSzPts val="3000"/>
              <a:buChar char="●"/>
            </a:pPr>
            <a:r>
              <a:rPr lang="en-US" sz="2000"/>
              <a:t>Las escuelas de Título I pueden recibir una designación adicional basada en evaluaciones estatales de fin de grado o fin de curso</a:t>
            </a:r>
            <a:endParaRPr/>
          </a:p>
          <a:p>
            <a:pPr marL="38100" lvl="0" indent="0" algn="l" rtl="0">
              <a:lnSpc>
                <a:spcPct val="100000"/>
              </a:lnSpc>
              <a:spcBef>
                <a:spcPts val="600"/>
              </a:spcBef>
              <a:spcAft>
                <a:spcPts val="0"/>
              </a:spcAft>
              <a:buSzPts val="3000"/>
              <a:buNone/>
            </a:pPr>
            <a:endParaRPr sz="2000"/>
          </a:p>
          <a:p>
            <a:pPr marL="38100" lvl="0" indent="0" algn="l" rtl="0">
              <a:lnSpc>
                <a:spcPct val="100000"/>
              </a:lnSpc>
              <a:spcBef>
                <a:spcPts val="600"/>
              </a:spcBef>
              <a:spcAft>
                <a:spcPts val="0"/>
              </a:spcAft>
              <a:buSzPts val="3000"/>
              <a:buNone/>
            </a:pPr>
            <a:r>
              <a:rPr lang="en-US" sz="2000"/>
              <a:t>Enlace al Plan Estatal de Carolina del Norte bajo ESSA:</a:t>
            </a:r>
            <a:br>
              <a:rPr lang="en-US" sz="2000"/>
            </a:br>
            <a:r>
              <a:rPr lang="en-US" sz="2000">
                <a:solidFill>
                  <a:schemeClr val="accent2"/>
                </a:solidFill>
              </a:rPr>
              <a:t>http://www.ncpublicschools.org/succeeds/</a:t>
            </a:r>
            <a:endParaRPr/>
          </a:p>
          <a:p>
            <a:pPr marL="457200" lvl="0" indent="-228600" algn="l" rtl="0">
              <a:lnSpc>
                <a:spcPct val="100000"/>
              </a:lnSpc>
              <a:spcBef>
                <a:spcPts val="600"/>
              </a:spcBef>
              <a:spcAft>
                <a:spcPts val="0"/>
              </a:spcAft>
              <a:buSzPts val="3000"/>
              <a:buNone/>
            </a:pP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rgbClr val="000000"/>
                </a:solidFill>
              </a:rPr>
              <a:t>Additional School Designations</a:t>
            </a:r>
            <a:endParaRPr>
              <a:solidFill>
                <a:srgbClr val="000000"/>
              </a:solidFill>
            </a:endParaRPr>
          </a:p>
        </p:txBody>
      </p:sp>
      <p:sp>
        <p:nvSpPr>
          <p:cNvPr id="291" name="Google Shape;291;p39"/>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400"/>
              <a:t>Targeted Support and Improvement (TSI)</a:t>
            </a:r>
            <a:endParaRPr sz="2400"/>
          </a:p>
          <a:p>
            <a:pPr marL="457200" lvl="0" indent="-381000" algn="l" rtl="0">
              <a:lnSpc>
                <a:spcPct val="100000"/>
              </a:lnSpc>
              <a:spcBef>
                <a:spcPts val="0"/>
              </a:spcBef>
              <a:spcAft>
                <a:spcPts val="0"/>
              </a:spcAft>
              <a:buSzPts val="2400"/>
              <a:buChar char="●"/>
            </a:pPr>
            <a:r>
              <a:rPr lang="en-US" sz="2400"/>
              <a:t>Comprehensive Support and Improvement (CSI)</a:t>
            </a:r>
            <a:endParaRPr sz="2400"/>
          </a:p>
          <a:p>
            <a:pPr marL="457200" lvl="0" indent="-381000" algn="l" rtl="0">
              <a:lnSpc>
                <a:spcPct val="100000"/>
              </a:lnSpc>
              <a:spcBef>
                <a:spcPts val="0"/>
              </a:spcBef>
              <a:spcAft>
                <a:spcPts val="0"/>
              </a:spcAft>
              <a:buSzPts val="2400"/>
              <a:buChar char="●"/>
            </a:pPr>
            <a:r>
              <a:rPr lang="en-US" sz="2400"/>
              <a:t>Schools with these designations remain in this status for 3 years</a:t>
            </a:r>
            <a:endParaRPr sz="2400"/>
          </a:p>
          <a:p>
            <a:pPr marL="38100" lvl="0" indent="0" algn="l" rtl="0">
              <a:lnSpc>
                <a:spcPct val="100000"/>
              </a:lnSpc>
              <a:spcBef>
                <a:spcPts val="600"/>
              </a:spcBef>
              <a:spcAft>
                <a:spcPts val="0"/>
              </a:spcAft>
              <a:buClr>
                <a:srgbClr val="FF0000"/>
              </a:buClr>
              <a:buSzPts val="3000"/>
              <a:buNone/>
            </a:pPr>
            <a:endParaRPr>
              <a:highlight>
                <a:schemeClr val="lt1"/>
              </a:highlight>
            </a:endParaRPr>
          </a:p>
          <a:p>
            <a:pPr marL="38100" lvl="0" indent="0" algn="ctr" rtl="0">
              <a:lnSpc>
                <a:spcPct val="100000"/>
              </a:lnSpc>
              <a:spcBef>
                <a:spcPts val="600"/>
              </a:spcBef>
              <a:spcAft>
                <a:spcPts val="0"/>
              </a:spcAft>
              <a:buClr>
                <a:srgbClr val="FF0000"/>
              </a:buClr>
              <a:buSzPts val="3000"/>
              <a:buNone/>
            </a:pPr>
            <a:r>
              <a:rPr lang="en-US">
                <a:solidFill>
                  <a:schemeClr val="dk1"/>
                </a:solidFill>
                <a:highlight>
                  <a:schemeClr val="lt1"/>
                </a:highlight>
              </a:rPr>
              <a:t>Our school (is) designated as a TSI school.</a:t>
            </a:r>
            <a:endParaRPr u="sng">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ctrTitle" idx="4294967295"/>
          </p:nvPr>
        </p:nvSpPr>
        <p:spPr>
          <a:xfrm>
            <a:off x="423747" y="1628078"/>
            <a:ext cx="8229600" cy="50738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600"/>
              <a:buFont typeface="Arial"/>
              <a:buNone/>
            </a:pPr>
            <a:r>
              <a:rPr lang="en-US" sz="5400" b="0" i="0" u="none" strike="noStrike" cap="none">
                <a:solidFill>
                  <a:schemeClr val="dk1"/>
                </a:solidFill>
                <a:latin typeface="Arial"/>
                <a:ea typeface="Arial"/>
                <a:cs typeface="Arial"/>
                <a:sym typeface="Arial"/>
              </a:rPr>
              <a:t>¿Por qué estamos aquí?</a:t>
            </a: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r>
              <a:rPr lang="en-US" sz="5400" b="0" i="0" u="none" strike="noStrike" cap="none">
                <a:solidFill>
                  <a:schemeClr val="dk1"/>
                </a:solidFill>
                <a:latin typeface="Arial"/>
                <a:ea typeface="Arial"/>
                <a:cs typeface="Arial"/>
                <a:sym typeface="Arial"/>
              </a:rPr>
              <a:t>¿Por qué estamos aquí?</a:t>
            </a:r>
            <a:br>
              <a:rPr lang="en-US" sz="6600" b="1" i="0" u="none" strike="noStrike" cap="none">
                <a:solidFill>
                  <a:srgbClr val="000000"/>
                </a:solidFill>
                <a:latin typeface="Arial"/>
                <a:ea typeface="Arial"/>
                <a:cs typeface="Arial"/>
                <a:sym typeface="Arial"/>
              </a:rPr>
            </a:br>
            <a:br>
              <a:rPr lang="en-US" sz="5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La Ley de Educación Primaria y Secundaria (ESEA), enmendada por la Ley de éxito de todos los estudiantes (ESSA) de 2015, requiere que cada escuela de Título I celebre una reunión anual para padres/familias/miembros de la comunidad con el propósito de:</a:t>
            </a:r>
            <a:br>
              <a:rPr lang="en-US" sz="2400" b="0" i="0" u="none" strike="noStrike" cap="none">
                <a:solidFill>
                  <a:schemeClr val="dk1"/>
                </a:solidFill>
                <a:latin typeface="Arial"/>
                <a:ea typeface="Arial"/>
                <a:cs typeface="Arial"/>
                <a:sym typeface="Arial"/>
              </a:rPr>
            </a:br>
            <a:br>
              <a:rPr lang="en-US" sz="24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Informarle sobre la participación de su escuela en los servicios del Título I</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Explicando los requisitos del Título I, Parte A</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Explicando sus derechos como padres para participar</a:t>
            </a:r>
            <a:br>
              <a:rPr lang="en-US" sz="2000" b="0" i="0" u="none" strike="noStrike" cap="none">
                <a:solidFill>
                  <a:schemeClr val="dk1"/>
                </a:solidFill>
                <a:latin typeface="Arial"/>
                <a:ea typeface="Arial"/>
                <a:cs typeface="Arial"/>
                <a:sym typeface="Arial"/>
              </a:rPr>
            </a:br>
            <a:br>
              <a:rPr lang="en-US" sz="2000" b="0" i="0" u="none" strike="noStrike" cap="none">
                <a:solidFill>
                  <a:schemeClr val="dk1"/>
                </a:solidFill>
                <a:latin typeface="Arial"/>
                <a:ea typeface="Arial"/>
                <a:cs typeface="Arial"/>
                <a:sym typeface="Arial"/>
              </a:rPr>
            </a:br>
            <a:br>
              <a:rPr lang="en-US" sz="2000" b="1" i="0" u="none" strike="noStrike" cap="none">
                <a:solidFill>
                  <a:srgbClr val="000000"/>
                </a:solidFill>
                <a:latin typeface="Arial"/>
                <a:ea typeface="Arial"/>
                <a:cs typeface="Arial"/>
                <a:sym typeface="Arial"/>
              </a:rPr>
            </a:b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sp>
        <p:nvSpPr>
          <p:cNvPr id="68" name="Google Shape;68;p4"/>
          <p:cNvSpPr txBox="1">
            <a:spLocks noGrp="1"/>
          </p:cNvSpPr>
          <p:nvPr>
            <p:ph type="subTitle" idx="4294967295"/>
          </p:nvPr>
        </p:nvSpPr>
        <p:spPr>
          <a:xfrm>
            <a:off x="0" y="3925229"/>
            <a:ext cx="8229600" cy="2505734"/>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60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Designaciones escolares adicionales</a:t>
            </a:r>
            <a:endParaRPr b="0">
              <a:solidFill>
                <a:schemeClr val="dk1"/>
              </a:solidFill>
            </a:endParaRPr>
          </a:p>
        </p:txBody>
      </p:sp>
      <p:sp>
        <p:nvSpPr>
          <p:cNvPr id="297" name="Google Shape;297;p4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800"/>
              <a:t>Apoyo  dirigido y mejora  (TSI)</a:t>
            </a:r>
            <a:endParaRPr/>
          </a:p>
          <a:p>
            <a:pPr marL="457200" lvl="0" indent="-419100" algn="l" rtl="0">
              <a:lnSpc>
                <a:spcPct val="100000"/>
              </a:lnSpc>
              <a:spcBef>
                <a:spcPts val="600"/>
              </a:spcBef>
              <a:spcAft>
                <a:spcPts val="0"/>
              </a:spcAft>
              <a:buSzPts val="3000"/>
              <a:buChar char="●"/>
            </a:pPr>
            <a:r>
              <a:rPr lang="en-US" sz="2800"/>
              <a:t>Apoyo integral y mejora (CSI)</a:t>
            </a:r>
            <a:endParaRPr/>
          </a:p>
          <a:p>
            <a:pPr marL="457200" lvl="0" indent="-419100" algn="l" rtl="0">
              <a:lnSpc>
                <a:spcPct val="100000"/>
              </a:lnSpc>
              <a:spcBef>
                <a:spcPts val="600"/>
              </a:spcBef>
              <a:spcAft>
                <a:spcPts val="0"/>
              </a:spcAft>
              <a:buSzPts val="3000"/>
              <a:buChar char="●"/>
            </a:pPr>
            <a:r>
              <a:rPr lang="en-US" sz="2800"/>
              <a:t>Las escuelas con estas designaciones permanecen en este estado durante 3 años.</a:t>
            </a:r>
            <a:endParaRPr/>
          </a:p>
          <a:p>
            <a:pPr marL="457200" lvl="0" indent="-228600" algn="l" rtl="0">
              <a:lnSpc>
                <a:spcPct val="100000"/>
              </a:lnSpc>
              <a:spcBef>
                <a:spcPts val="600"/>
              </a:spcBef>
              <a:spcAft>
                <a:spcPts val="0"/>
              </a:spcAft>
              <a:buSzPts val="3000"/>
              <a:buNone/>
            </a:pPr>
            <a:endParaRPr/>
          </a:p>
          <a:p>
            <a:pPr marL="38100" lvl="0" indent="0" algn="l" rtl="0">
              <a:lnSpc>
                <a:spcPct val="100000"/>
              </a:lnSpc>
              <a:spcBef>
                <a:spcPts val="600"/>
              </a:spcBef>
              <a:spcAft>
                <a:spcPts val="0"/>
              </a:spcAft>
              <a:buSzPts val="3000"/>
              <a:buNone/>
            </a:pPr>
            <a:r>
              <a:rPr lang="en-US"/>
              <a:t>Nuestra escuela es designada como una escuela TSI.</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457200" y="274651"/>
            <a:ext cx="8229600" cy="1237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rgbClr val="000000"/>
                </a:solidFill>
              </a:rPr>
              <a:t>Targeted Support and Improvement</a:t>
            </a:r>
            <a:endParaRPr>
              <a:solidFill>
                <a:srgbClr val="FF0000"/>
              </a:solidFill>
            </a:endParaRPr>
          </a:p>
        </p:txBody>
      </p:sp>
      <p:sp>
        <p:nvSpPr>
          <p:cNvPr id="304" name="Google Shape;304;p41"/>
          <p:cNvSpPr txBox="1">
            <a:spLocks noGrp="1"/>
          </p:cNvSpPr>
          <p:nvPr>
            <p:ph type="body" idx="1"/>
          </p:nvPr>
        </p:nvSpPr>
        <p:spPr>
          <a:xfrm>
            <a:off x="457200" y="1608425"/>
            <a:ext cx="8229600" cy="49593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400"/>
              <a:t>North Carolina's Every Student Succeeds Act (ESSA) State Plan identifies schools for targeted support and improvement when schools have student subgroups that are underperforming </a:t>
            </a:r>
            <a:endParaRPr sz="2400"/>
          </a:p>
          <a:p>
            <a:pPr marL="457200" lvl="0" indent="0" algn="l" rtl="0">
              <a:lnSpc>
                <a:spcPct val="100000"/>
              </a:lnSpc>
              <a:spcBef>
                <a:spcPts val="600"/>
              </a:spcBef>
              <a:spcAft>
                <a:spcPts val="0"/>
              </a:spcAft>
              <a:buSzPts val="3000"/>
              <a:buNone/>
            </a:pPr>
            <a:endParaRPr sz="2400"/>
          </a:p>
          <a:p>
            <a:pPr marL="457200" lvl="0" indent="-381000" algn="l" rtl="0">
              <a:lnSpc>
                <a:spcPct val="100000"/>
              </a:lnSpc>
              <a:spcBef>
                <a:spcPts val="600"/>
              </a:spcBef>
              <a:spcAft>
                <a:spcPts val="0"/>
              </a:spcAft>
              <a:buSzPts val="2400"/>
              <a:buChar char="●"/>
            </a:pPr>
            <a:r>
              <a:rPr lang="en-US" sz="2400"/>
              <a:t>Our school has this designation</a:t>
            </a:r>
            <a:endParaRPr sz="2400"/>
          </a:p>
          <a:p>
            <a:pPr marL="457200" lvl="0" indent="0" algn="l" rtl="0">
              <a:lnSpc>
                <a:spcPct val="100000"/>
              </a:lnSpc>
              <a:spcBef>
                <a:spcPts val="600"/>
              </a:spcBef>
              <a:spcAft>
                <a:spcPts val="0"/>
              </a:spcAft>
              <a:buSzPts val="3000"/>
              <a:buNone/>
            </a:pPr>
            <a:endParaRPr sz="2400"/>
          </a:p>
          <a:p>
            <a:pPr marL="457200" lvl="0" indent="-381000" algn="l" rtl="0">
              <a:lnSpc>
                <a:spcPct val="100000"/>
              </a:lnSpc>
              <a:spcBef>
                <a:spcPts val="600"/>
              </a:spcBef>
              <a:spcAft>
                <a:spcPts val="0"/>
              </a:spcAft>
              <a:buSzPts val="2400"/>
              <a:buChar char="●"/>
            </a:pPr>
            <a:r>
              <a:rPr lang="en-US" sz="2400"/>
              <a:t>We are working to address the learning needs of all students</a:t>
            </a:r>
            <a:endParaRPr sz="240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Apoyo dirigido y mejora</a:t>
            </a:r>
            <a:endParaRPr>
              <a:solidFill>
                <a:schemeClr val="dk1"/>
              </a:solidFill>
            </a:endParaRPr>
          </a:p>
        </p:txBody>
      </p:sp>
      <p:sp>
        <p:nvSpPr>
          <p:cNvPr id="310" name="Google Shape;310;p42"/>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400"/>
              <a:t>Ley de éxito de todos los estudiantes de Carolina del Norte (ESSA) el plan estatal identifica a las escuelas para un apoyo y mejora específicos cuando las escuelas tienen subgrupos de estudiantes con bajo rendimiento</a:t>
            </a:r>
            <a:endParaRPr/>
          </a:p>
          <a:p>
            <a:pPr marL="457200" lvl="0" indent="-228600" algn="l" rtl="0">
              <a:lnSpc>
                <a:spcPct val="100000"/>
              </a:lnSpc>
              <a:spcBef>
                <a:spcPts val="600"/>
              </a:spcBef>
              <a:spcAft>
                <a:spcPts val="0"/>
              </a:spcAft>
              <a:buSzPts val="3000"/>
              <a:buNone/>
            </a:pPr>
            <a:endParaRPr sz="2400"/>
          </a:p>
          <a:p>
            <a:pPr marL="457200" lvl="0" indent="-419100" algn="l" rtl="0">
              <a:lnSpc>
                <a:spcPct val="100000"/>
              </a:lnSpc>
              <a:spcBef>
                <a:spcPts val="600"/>
              </a:spcBef>
              <a:spcAft>
                <a:spcPts val="0"/>
              </a:spcAft>
              <a:buSzPts val="3000"/>
              <a:buChar char="●"/>
            </a:pPr>
            <a:r>
              <a:rPr lang="en-US" sz="2400"/>
              <a:t>Nuestra escuela tiene esta designación.</a:t>
            </a:r>
            <a:endParaRPr/>
          </a:p>
          <a:p>
            <a:pPr marL="457200" lvl="0" indent="-228600" algn="l" rtl="0">
              <a:lnSpc>
                <a:spcPct val="100000"/>
              </a:lnSpc>
              <a:spcBef>
                <a:spcPts val="600"/>
              </a:spcBef>
              <a:spcAft>
                <a:spcPts val="0"/>
              </a:spcAft>
              <a:buSzPts val="3000"/>
              <a:buNone/>
            </a:pPr>
            <a:endParaRPr sz="2400"/>
          </a:p>
          <a:p>
            <a:pPr marL="457200" lvl="0" indent="-419100" algn="l" rtl="0">
              <a:lnSpc>
                <a:spcPct val="100000"/>
              </a:lnSpc>
              <a:spcBef>
                <a:spcPts val="600"/>
              </a:spcBef>
              <a:spcAft>
                <a:spcPts val="0"/>
              </a:spcAft>
              <a:buSzPts val="3000"/>
              <a:buChar char="●"/>
            </a:pPr>
            <a:r>
              <a:rPr lang="en-US" sz="2400"/>
              <a:t>Estamos trabajando para abordar las necesidades de aprendizaje de todos los estudiantes.</a:t>
            </a:r>
            <a:endParaRPr/>
          </a:p>
          <a:p>
            <a:pPr marL="457200" lvl="0" indent="-228600" algn="l" rtl="0">
              <a:lnSpc>
                <a:spcPct val="100000"/>
              </a:lnSpc>
              <a:spcBef>
                <a:spcPts val="600"/>
              </a:spcBef>
              <a:spcAft>
                <a:spcPts val="0"/>
              </a:spcAft>
              <a:buSzPts val="3000"/>
              <a:buNone/>
            </a:pP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219559" y="416021"/>
            <a:ext cx="8229600" cy="943200"/>
          </a:xfrm>
          <a:prstGeom prst="rect">
            <a:avLst/>
          </a:prstGeom>
          <a:noFill/>
          <a:ln>
            <a:noFill/>
          </a:ln>
        </p:spPr>
        <p:txBody>
          <a:bodyPr spcFirstLastPara="1" wrap="square" lIns="91425" tIns="45700" rIns="91425" bIns="45700" anchor="t" anchorCtr="0">
            <a:noAutofit/>
          </a:bodyPr>
          <a:lstStyle/>
          <a:p>
            <a:pPr algn="ctr"/>
            <a:r>
              <a:rPr lang="en-US">
                <a:solidFill>
                  <a:srgbClr val="000000"/>
                </a:solidFill>
              </a:rPr>
              <a:t>Title I Distinguished Schools</a:t>
            </a:r>
            <a:r>
              <a:rPr lang="en-US">
                <a:solidFill>
                  <a:schemeClr val="dk2"/>
                </a:solidFill>
              </a:rPr>
              <a:t> </a:t>
            </a:r>
          </a:p>
        </p:txBody>
      </p:sp>
      <p:sp>
        <p:nvSpPr>
          <p:cNvPr id="316" name="Google Shape;316;p43"/>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360"/>
              </a:spcBef>
              <a:spcAft>
                <a:spcPts val="0"/>
              </a:spcAft>
              <a:buClr>
                <a:srgbClr val="000000"/>
              </a:buClr>
              <a:buSzPts val="2200"/>
              <a:buFont typeface="Arial"/>
              <a:buChar char="•"/>
            </a:pPr>
            <a:r>
              <a:rPr lang="en-US" sz="2200">
                <a:solidFill>
                  <a:srgbClr val="000000"/>
                </a:solidFill>
              </a:rPr>
              <a:t>Each year, 2 North Carolina schools are recognized at the national level. Selected winning North Carolina Title I Distinguished Schools are recognized in one of two categories. </a:t>
            </a:r>
            <a:endParaRPr sz="2200">
              <a:solidFill>
                <a:srgbClr val="000000"/>
              </a:solidFill>
            </a:endParaRPr>
          </a:p>
          <a:p>
            <a:pPr marL="342900" marR="0" lvl="0" indent="0" algn="l" rtl="0">
              <a:lnSpc>
                <a:spcPct val="100000"/>
              </a:lnSpc>
              <a:spcBef>
                <a:spcPts val="360"/>
              </a:spcBef>
              <a:spcAft>
                <a:spcPts val="0"/>
              </a:spcAft>
              <a:buSzPts val="3000"/>
              <a:buNone/>
            </a:pPr>
            <a:endParaRPr sz="2200" b="1">
              <a:solidFill>
                <a:srgbClr val="000000"/>
              </a:solidFill>
            </a:endParaRPr>
          </a:p>
          <a:p>
            <a:pPr marL="342900" marR="0" lvl="0" indent="-342900" algn="l" rtl="0">
              <a:lnSpc>
                <a:spcPct val="100000"/>
              </a:lnSpc>
              <a:spcBef>
                <a:spcPts val="360"/>
              </a:spcBef>
              <a:spcAft>
                <a:spcPts val="0"/>
              </a:spcAft>
              <a:buClr>
                <a:srgbClr val="000000"/>
              </a:buClr>
              <a:buSzPts val="2200"/>
              <a:buFont typeface="Arial"/>
              <a:buChar char="•"/>
            </a:pPr>
            <a:r>
              <a:rPr lang="en-US" sz="2200" b="1">
                <a:solidFill>
                  <a:srgbClr val="000000"/>
                </a:solidFill>
              </a:rPr>
              <a:t>Schools in the Sustained High-Performance Category</a:t>
            </a:r>
            <a:r>
              <a:rPr lang="en-US" sz="2200">
                <a:solidFill>
                  <a:srgbClr val="000000"/>
                </a:solidFill>
              </a:rPr>
              <a:t> are recognized for showing a high (at least 80 percent) level of student proficiency in reading and mathematics for the most recent two years.</a:t>
            </a:r>
            <a:endParaRPr sz="2200">
              <a:solidFill>
                <a:srgbClr val="000000"/>
              </a:solidFill>
            </a:endParaRPr>
          </a:p>
          <a:p>
            <a:pPr marL="0" marR="0" lvl="0" indent="0" algn="l" rtl="0">
              <a:lnSpc>
                <a:spcPct val="100000"/>
              </a:lnSpc>
              <a:spcBef>
                <a:spcPts val="360"/>
              </a:spcBef>
              <a:spcAft>
                <a:spcPts val="0"/>
              </a:spcAft>
              <a:buSzPts val="3000"/>
              <a:buNone/>
            </a:pPr>
            <a:endParaRPr sz="2200">
              <a:solidFill>
                <a:srgbClr val="000000"/>
              </a:solidFill>
            </a:endParaRPr>
          </a:p>
          <a:p>
            <a:pPr marL="342900" marR="0" lvl="0" indent="-342900" algn="l" rtl="0">
              <a:lnSpc>
                <a:spcPct val="100000"/>
              </a:lnSpc>
              <a:spcBef>
                <a:spcPts val="360"/>
              </a:spcBef>
              <a:spcAft>
                <a:spcPts val="0"/>
              </a:spcAft>
              <a:buClr>
                <a:srgbClr val="000000"/>
              </a:buClr>
              <a:buSzPts val="2200"/>
              <a:buFont typeface="Arial"/>
              <a:buChar char="•"/>
            </a:pPr>
            <a:r>
              <a:rPr lang="en-US" sz="2200">
                <a:solidFill>
                  <a:srgbClr val="000000"/>
                </a:solidFill>
              </a:rPr>
              <a:t>Schools in the </a:t>
            </a:r>
            <a:r>
              <a:rPr lang="en-US" sz="2200" b="1">
                <a:solidFill>
                  <a:srgbClr val="000000"/>
                </a:solidFill>
              </a:rPr>
              <a:t>Sustained High Growth Category</a:t>
            </a:r>
            <a:r>
              <a:rPr lang="en-US" sz="2200">
                <a:solidFill>
                  <a:srgbClr val="000000"/>
                </a:solidFill>
              </a:rPr>
              <a:t> are recognized for making significant progress in closing the achievement gap between student groups.</a:t>
            </a:r>
            <a:endParaRPr sz="220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3200">
                <a:solidFill>
                  <a:schemeClr val="dk1"/>
                </a:solidFill>
              </a:rPr>
              <a:t> Escuelas Distinguidas Título I </a:t>
            </a:r>
            <a:endParaRPr sz="3200">
              <a:solidFill>
                <a:schemeClr val="dk1"/>
              </a:solidFill>
            </a:endParaRPr>
          </a:p>
        </p:txBody>
      </p:sp>
      <p:sp>
        <p:nvSpPr>
          <p:cNvPr id="322" name="Google Shape;322;p44"/>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sz="2000"/>
              <a:t>Cada año, 2 escuelas de Carolina del Norte son reconocidas a nivel nacional. Las escuelas distinguidas ganadoras seleccionadas de Título I de Carolina del Norte son reconocidas en una de dos categorías.</a:t>
            </a:r>
            <a:endParaRPr/>
          </a:p>
          <a:p>
            <a:pPr marL="457200" lvl="0" indent="-228600" algn="l" rtl="0">
              <a:lnSpc>
                <a:spcPct val="100000"/>
              </a:lnSpc>
              <a:spcBef>
                <a:spcPts val="600"/>
              </a:spcBef>
              <a:spcAft>
                <a:spcPts val="0"/>
              </a:spcAft>
              <a:buSzPts val="3000"/>
              <a:buNone/>
            </a:pPr>
            <a:endParaRPr sz="2400"/>
          </a:p>
          <a:p>
            <a:pPr marL="457200" lvl="0" indent="-419100" algn="l" rtl="0">
              <a:lnSpc>
                <a:spcPct val="100000"/>
              </a:lnSpc>
              <a:spcBef>
                <a:spcPts val="600"/>
              </a:spcBef>
              <a:spcAft>
                <a:spcPts val="0"/>
              </a:spcAft>
              <a:buSzPts val="3000"/>
              <a:buChar char="●"/>
            </a:pPr>
            <a:r>
              <a:rPr lang="en-US" sz="2000" b="1"/>
              <a:t>Las escuelas en la categoría de alto rendimiento sostenido </a:t>
            </a:r>
            <a:r>
              <a:rPr lang="en-US" sz="2000"/>
              <a:t>son reconocidas por mostrar un alto nivel (al menos 80 por ciento) de competencia estudiantil en lectura y matemáticas durante los últimos dos años.</a:t>
            </a:r>
            <a:endParaRPr/>
          </a:p>
          <a:p>
            <a:pPr marL="457200" lvl="0" indent="-228600" algn="l" rtl="0">
              <a:lnSpc>
                <a:spcPct val="100000"/>
              </a:lnSpc>
              <a:spcBef>
                <a:spcPts val="600"/>
              </a:spcBef>
              <a:spcAft>
                <a:spcPts val="0"/>
              </a:spcAft>
              <a:buSzPts val="3000"/>
              <a:buNone/>
            </a:pPr>
            <a:endParaRPr sz="2000"/>
          </a:p>
          <a:p>
            <a:pPr marL="457200" lvl="0" indent="-419100" algn="l" rtl="0">
              <a:lnSpc>
                <a:spcPct val="100000"/>
              </a:lnSpc>
              <a:spcBef>
                <a:spcPts val="600"/>
              </a:spcBef>
              <a:spcAft>
                <a:spcPts val="0"/>
              </a:spcAft>
              <a:buSzPts val="3000"/>
              <a:buChar char="●"/>
            </a:pPr>
            <a:r>
              <a:rPr lang="en-US" sz="2000"/>
              <a:t>Las escuelas en la </a:t>
            </a:r>
            <a:r>
              <a:rPr lang="en-US" sz="2000" b="1"/>
              <a:t>categoría de alto crecimiento sostenido </a:t>
            </a:r>
            <a:r>
              <a:rPr lang="en-US" sz="2000"/>
              <a:t>son reconocidas por hacer un progreso significativo en cerrar la brecha de rendimiento entre los grupos de estudiantes.</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rgbClr val="000000"/>
                </a:solidFill>
              </a:rPr>
              <a:t>Achievements</a:t>
            </a:r>
            <a:endParaRPr>
              <a:solidFill>
                <a:srgbClr val="000000"/>
              </a:solidFill>
            </a:endParaRPr>
          </a:p>
        </p:txBody>
      </p:sp>
      <p:sp>
        <p:nvSpPr>
          <p:cNvPr id="329" name="Google Shape;329;p45"/>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US" sz="2000" b="0" i="0" dirty="0">
                <a:solidFill>
                  <a:srgbClr val="000000"/>
                </a:solidFill>
                <a:effectLst/>
              </a:rPr>
              <a:t>Annual School EVAAS Growth Summary </a:t>
            </a:r>
            <a:r>
              <a:rPr lang="en-US" sz="2000" dirty="0"/>
              <a:t>Students Exceeded Growth</a:t>
            </a:r>
            <a:r>
              <a:rPr lang="en-US" sz="2000" b="0" i="0" dirty="0">
                <a:solidFill>
                  <a:srgbClr val="000000"/>
                </a:solidFill>
                <a:effectLst/>
              </a:rPr>
              <a:t> for the past 3 years.</a:t>
            </a:r>
            <a:endParaRPr lang="en-US" sz="2000" dirty="0">
              <a:solidFill>
                <a:schemeClr val="dk1"/>
              </a:solidFill>
            </a:endParaRPr>
          </a:p>
          <a:p>
            <a:pPr marL="0" indent="0">
              <a:buNone/>
            </a:pPr>
            <a:endParaRPr lang="en-US" sz="2000" dirty="0"/>
          </a:p>
          <a:p>
            <a:pPr marL="342900" indent="-342900">
              <a:buFont typeface="Arial"/>
              <a:buChar char="•"/>
            </a:pPr>
            <a:r>
              <a:rPr lang="en-US" sz="2000" dirty="0"/>
              <a:t>2017-2018 </a:t>
            </a:r>
          </a:p>
          <a:p>
            <a:pPr marL="342900" indent="-342900">
              <a:buFont typeface="Arial"/>
              <a:buChar char="•"/>
            </a:pPr>
            <a:r>
              <a:rPr lang="en-US" sz="2000" dirty="0"/>
              <a:t>2018-2019 </a:t>
            </a:r>
          </a:p>
          <a:p>
            <a:pPr marL="342900" indent="-342900">
              <a:buFont typeface="Arial"/>
              <a:buChar char="•"/>
            </a:pPr>
            <a:r>
              <a:rPr lang="en-US" sz="2000" dirty="0"/>
              <a:t>2021-2022</a:t>
            </a:r>
          </a:p>
          <a:p>
            <a:pPr marL="342900" lvl="0" indent="-342900" algn="l" rtl="0">
              <a:lnSpc>
                <a:spcPct val="100000"/>
              </a:lnSpc>
              <a:spcBef>
                <a:spcPts val="600"/>
              </a:spcBef>
              <a:spcAft>
                <a:spcPts val="0"/>
              </a:spcAft>
              <a:buSzPts val="3000"/>
              <a:buFont typeface="Arial"/>
              <a:buChar char="•"/>
            </a:pPr>
            <a:r>
              <a:rPr lang="en-US" sz="2000" dirty="0"/>
              <a:t>Established a PTO in 2018</a:t>
            </a:r>
            <a:endParaRPr dirty="0"/>
          </a:p>
          <a:p>
            <a:pPr marL="342900" lvl="0" indent="-342900" algn="l" rtl="0">
              <a:lnSpc>
                <a:spcPct val="100000"/>
              </a:lnSpc>
              <a:spcBef>
                <a:spcPts val="600"/>
              </a:spcBef>
              <a:spcAft>
                <a:spcPts val="0"/>
              </a:spcAft>
              <a:buSzPts val="3000"/>
              <a:buFont typeface="Arial"/>
              <a:buChar char="•"/>
            </a:pPr>
            <a:r>
              <a:rPr lang="en-US" sz="2000" dirty="0"/>
              <a:t>Staff has been coached through Dynamic Learning Project</a:t>
            </a:r>
            <a:endParaRPr dirty="0"/>
          </a:p>
          <a:p>
            <a:pPr marL="342900" lvl="0" indent="-342900" algn="l" rtl="0">
              <a:lnSpc>
                <a:spcPct val="100000"/>
              </a:lnSpc>
              <a:spcBef>
                <a:spcPts val="600"/>
              </a:spcBef>
              <a:spcAft>
                <a:spcPts val="0"/>
              </a:spcAft>
              <a:buSzPts val="3000"/>
              <a:buFont typeface="Arial"/>
              <a:buChar char="•"/>
            </a:pPr>
            <a:r>
              <a:rPr lang="en-US" sz="2000" dirty="0"/>
              <a:t>Reading Reconsidered PD-staff fully trained</a:t>
            </a:r>
            <a:endParaRPr dirty="0"/>
          </a:p>
          <a:p>
            <a:pPr marL="342900" indent="-342900">
              <a:buFont typeface="Arial"/>
              <a:buChar char="•"/>
            </a:pPr>
            <a:r>
              <a:rPr lang="en-US" sz="2000" dirty="0"/>
              <a:t>Restorative Practice Implemented</a:t>
            </a:r>
          </a:p>
          <a:p>
            <a:pPr marL="342900" indent="-342900">
              <a:buFont typeface="Arial"/>
              <a:buChar char="•"/>
            </a:pPr>
            <a:r>
              <a:rPr lang="en-US" sz="2000" dirty="0"/>
              <a:t>Capturing Kids Hearts PD-staff fully trained  </a:t>
            </a:r>
            <a:endParaRPr dirty="0"/>
          </a:p>
          <a:p>
            <a:pPr marL="457200" lvl="0" indent="-266700" algn="l" rtl="0">
              <a:lnSpc>
                <a:spcPct val="100000"/>
              </a:lnSpc>
              <a:spcBef>
                <a:spcPts val="600"/>
              </a:spcBef>
              <a:spcAft>
                <a:spcPts val="0"/>
              </a:spcAft>
              <a:buSzPts val="3000"/>
              <a:buFont typeface="Arial"/>
              <a:buNone/>
            </a:pPr>
            <a:endParaRPr dirty="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Logros</a:t>
            </a:r>
            <a:endParaRPr>
              <a:solidFill>
                <a:schemeClr val="dk1"/>
              </a:solidFill>
            </a:endParaRPr>
          </a:p>
        </p:txBody>
      </p:sp>
      <p:sp>
        <p:nvSpPr>
          <p:cNvPr id="335" name="Google Shape;335;p46"/>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8100" indent="0">
              <a:buNone/>
            </a:pPr>
            <a:r>
              <a:rPr lang="es" sz="2000" dirty="0"/>
              <a:t>Resumen de crecimiento anual de EVAAS de la escuela y de la superacion de crecimiento de los estudiantes durante los últimos 3 años.</a:t>
            </a:r>
            <a:endParaRPr lang="en-US" sz="2000" dirty="0"/>
          </a:p>
          <a:p>
            <a:pPr marL="342900" indent="-342900">
              <a:buChar char="•"/>
            </a:pPr>
            <a:r>
              <a:rPr lang="en-US" sz="1800" dirty="0"/>
              <a:t>2017-2018 </a:t>
            </a:r>
          </a:p>
          <a:p>
            <a:pPr marL="342900" indent="-342900">
              <a:buChar char="•"/>
            </a:pPr>
            <a:r>
              <a:rPr lang="en-US" sz="1800" dirty="0"/>
              <a:t>2018-2019 </a:t>
            </a:r>
          </a:p>
          <a:p>
            <a:pPr marL="342900" indent="-342900">
              <a:buChar char="•"/>
            </a:pPr>
            <a:r>
              <a:rPr lang="en-US" sz="1800" dirty="0"/>
              <a:t>2021-2022</a:t>
            </a:r>
          </a:p>
          <a:p>
            <a:pPr marL="381000" indent="-342900">
              <a:buChar char="•"/>
            </a:pPr>
            <a:r>
              <a:rPr lang="en-US" sz="1800" dirty="0"/>
              <a:t>El PTO </a:t>
            </a:r>
            <a:r>
              <a:rPr lang="en-US" sz="1800" dirty="0" err="1"/>
              <a:t>fue</a:t>
            </a:r>
            <a:r>
              <a:rPr lang="en-US" sz="1800" dirty="0"/>
              <a:t> </a:t>
            </a:r>
            <a:r>
              <a:rPr lang="en-US" sz="1800" dirty="0" err="1"/>
              <a:t>establecido</a:t>
            </a:r>
            <a:r>
              <a:rPr lang="en-US" sz="1800" dirty="0"/>
              <a:t> </a:t>
            </a:r>
            <a:r>
              <a:rPr lang="en-US" sz="1800" dirty="0" err="1"/>
              <a:t>en</a:t>
            </a:r>
            <a:r>
              <a:rPr lang="en-US" sz="1800" dirty="0"/>
              <a:t> </a:t>
            </a:r>
            <a:r>
              <a:rPr lang="en-US" sz="1800" dirty="0" err="1"/>
              <a:t>el</a:t>
            </a:r>
            <a:r>
              <a:rPr lang="en-US" sz="1800" dirty="0"/>
              <a:t> 2018</a:t>
            </a:r>
            <a:endParaRPr sz="1800" dirty="0"/>
          </a:p>
          <a:p>
            <a:pPr marL="381000" lvl="0" indent="-342900" algn="l" rtl="0">
              <a:lnSpc>
                <a:spcPct val="100000"/>
              </a:lnSpc>
              <a:spcBef>
                <a:spcPts val="600"/>
              </a:spcBef>
              <a:spcAft>
                <a:spcPts val="0"/>
              </a:spcAft>
              <a:buSzPts val="3000"/>
              <a:buChar char="•"/>
            </a:pPr>
            <a:r>
              <a:rPr lang="en-US" sz="1800" dirty="0"/>
              <a:t>El personal ha </a:t>
            </a:r>
            <a:r>
              <a:rPr lang="en-US" sz="1800" dirty="0" err="1"/>
              <a:t>sido</a:t>
            </a:r>
            <a:r>
              <a:rPr lang="en-US" sz="1800" dirty="0"/>
              <a:t> </a:t>
            </a:r>
            <a:r>
              <a:rPr lang="en-US" sz="1800" dirty="0" err="1"/>
              <a:t>entrenado</a:t>
            </a:r>
            <a:r>
              <a:rPr lang="en-US" sz="1800" dirty="0"/>
              <a:t> a </a:t>
            </a:r>
            <a:r>
              <a:rPr lang="en-US" sz="1800" dirty="0" err="1"/>
              <a:t>través</a:t>
            </a:r>
            <a:r>
              <a:rPr lang="en-US" sz="1800" dirty="0"/>
              <a:t> del Proyecto de </a:t>
            </a:r>
            <a:r>
              <a:rPr lang="en-US" sz="1800" dirty="0" err="1"/>
              <a:t>Aprendizaje</a:t>
            </a:r>
            <a:r>
              <a:rPr lang="en-US" sz="1800" dirty="0"/>
              <a:t> </a:t>
            </a:r>
            <a:r>
              <a:rPr lang="en-US" sz="1800" dirty="0" err="1"/>
              <a:t>Dinámico</a:t>
            </a:r>
            <a:endParaRPr sz="1800" dirty="0"/>
          </a:p>
          <a:p>
            <a:pPr marL="381000" lvl="0" indent="-342900" algn="l" rtl="0">
              <a:lnSpc>
                <a:spcPct val="100000"/>
              </a:lnSpc>
              <a:spcBef>
                <a:spcPts val="600"/>
              </a:spcBef>
              <a:spcAft>
                <a:spcPts val="0"/>
              </a:spcAft>
              <a:buSzPts val="3000"/>
              <a:buChar char="•"/>
            </a:pPr>
            <a:r>
              <a:rPr lang="en-US" sz="1800" dirty="0" err="1"/>
              <a:t>Lectura</a:t>
            </a:r>
            <a:r>
              <a:rPr lang="en-US" sz="1800" dirty="0"/>
              <a:t> </a:t>
            </a:r>
            <a:r>
              <a:rPr lang="en-US" sz="1800" dirty="0" err="1"/>
              <a:t>Reconsiderada</a:t>
            </a:r>
            <a:r>
              <a:rPr lang="en-US" sz="1800" dirty="0"/>
              <a:t> PD-personal </a:t>
            </a:r>
            <a:r>
              <a:rPr lang="en-US" sz="1800" dirty="0" err="1"/>
              <a:t>totalmente</a:t>
            </a:r>
            <a:r>
              <a:rPr lang="en-US" sz="1800" dirty="0"/>
              <a:t> </a:t>
            </a:r>
            <a:r>
              <a:rPr lang="en-US" sz="1800" dirty="0" err="1"/>
              <a:t>capacitado</a:t>
            </a:r>
            <a:endParaRPr sz="1800" dirty="0"/>
          </a:p>
          <a:p>
            <a:pPr marL="381000" lvl="0" indent="-342900" algn="l" rtl="0">
              <a:lnSpc>
                <a:spcPct val="100000"/>
              </a:lnSpc>
              <a:spcBef>
                <a:spcPts val="600"/>
              </a:spcBef>
              <a:spcAft>
                <a:spcPts val="0"/>
              </a:spcAft>
              <a:buSzPts val="3000"/>
              <a:buChar char="•"/>
            </a:pPr>
            <a:r>
              <a:rPr lang="en-US" sz="1800" dirty="0" err="1"/>
              <a:t>Práctica</a:t>
            </a:r>
            <a:r>
              <a:rPr lang="en-US" sz="1800" dirty="0"/>
              <a:t> </a:t>
            </a:r>
            <a:r>
              <a:rPr lang="en-US" sz="1800" dirty="0" err="1"/>
              <a:t>restaurativa</a:t>
            </a:r>
            <a:r>
              <a:rPr lang="en-US" sz="1800" dirty="0"/>
              <a:t> </a:t>
            </a:r>
            <a:r>
              <a:rPr lang="en-US" sz="1800" dirty="0" err="1"/>
              <a:t>implementada</a:t>
            </a:r>
            <a:endParaRPr lang="en-US" sz="1800" dirty="0"/>
          </a:p>
          <a:p>
            <a:pPr marL="381000" lvl="0" indent="-342900" algn="l" rtl="0">
              <a:lnSpc>
                <a:spcPct val="100000"/>
              </a:lnSpc>
              <a:spcBef>
                <a:spcPts val="600"/>
              </a:spcBef>
              <a:spcAft>
                <a:spcPts val="0"/>
              </a:spcAft>
              <a:buSzPts val="3000"/>
              <a:buChar char="•"/>
            </a:pPr>
            <a:r>
              <a:rPr lang="en-US" sz="1800" dirty="0"/>
              <a:t>Personal de PD de Capturing Kids Hearts </a:t>
            </a:r>
            <a:r>
              <a:rPr lang="en-US" sz="1800" dirty="0" err="1"/>
              <a:t>completamente</a:t>
            </a:r>
            <a:r>
              <a:rPr lang="en-US" sz="1800" dirty="0"/>
              <a:t> </a:t>
            </a:r>
            <a:r>
              <a:rPr lang="en-US" sz="1800" dirty="0" err="1"/>
              <a:t>capacitado</a:t>
            </a:r>
            <a:endParaRPr lang="en-US" sz="1800" dirty="0"/>
          </a:p>
          <a:p>
            <a:pPr marL="381000" lvl="0" indent="-342900" algn="l" rtl="0">
              <a:lnSpc>
                <a:spcPct val="100000"/>
              </a:lnSpc>
              <a:spcBef>
                <a:spcPts val="600"/>
              </a:spcBef>
              <a:spcAft>
                <a:spcPts val="0"/>
              </a:spcAft>
              <a:buSzPts val="3000"/>
              <a:buChar char="•"/>
            </a:pPr>
            <a:endParaRPr sz="1800" dirty="0"/>
          </a:p>
          <a:p>
            <a:pPr marL="457200" lvl="0" indent="-228600" algn="l" rtl="0">
              <a:lnSpc>
                <a:spcPct val="100000"/>
              </a:lnSpc>
              <a:spcBef>
                <a:spcPts val="600"/>
              </a:spcBef>
              <a:spcAft>
                <a:spcPts val="0"/>
              </a:spcAft>
              <a:buSzPts val="3000"/>
              <a:buNone/>
            </a:pPr>
            <a:endParaRPr sz="1800" dirty="0"/>
          </a:p>
        </p:txBody>
      </p:sp>
      <p:sp>
        <p:nvSpPr>
          <p:cNvPr id="2" name="Rectangle 1">
            <a:extLst>
              <a:ext uri="{FF2B5EF4-FFF2-40B4-BE49-F238E27FC236}">
                <a16:creationId xmlns:a16="http://schemas.microsoft.com/office/drawing/2014/main" id="{A880205D-89C3-4D15-783B-EC25C05192BB}"/>
              </a:ext>
            </a:extLst>
          </p:cNvPr>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Personal de PD de Capturing Kids Hearts completamente capacitado</a:t>
            </a:r>
            <a:r>
              <a:rPr kumimoji="0" lang="es-ES" altLang="en-US" sz="6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7"/>
          <p:cNvSpPr txBox="1">
            <a:spLocks noGrp="1"/>
          </p:cNvSpPr>
          <p:nvPr>
            <p:ph type="body" idx="1"/>
          </p:nvPr>
        </p:nvSpPr>
        <p:spPr>
          <a:xfrm>
            <a:off x="770467" y="1783555"/>
            <a:ext cx="7801185" cy="4227777"/>
          </a:xfrm>
          <a:prstGeom prst="rect">
            <a:avLst/>
          </a:prstGeom>
          <a:noFill/>
          <a:ln>
            <a:noFill/>
          </a:ln>
        </p:spPr>
        <p:txBody>
          <a:bodyPr spcFirstLastPara="1" wrap="square" lIns="68550" tIns="34275" rIns="68550" bIns="34275" anchor="t" anchorCtr="0">
            <a:noAutofit/>
          </a:bodyPr>
          <a:lstStyle/>
          <a:p>
            <a:pPr marL="257175" lvl="0" indent="-257175" algn="ctr" rtl="0">
              <a:lnSpc>
                <a:spcPct val="100000"/>
              </a:lnSpc>
              <a:spcBef>
                <a:spcPts val="420"/>
              </a:spcBef>
              <a:spcAft>
                <a:spcPts val="0"/>
              </a:spcAft>
              <a:buSzPts val="3000"/>
              <a:buNone/>
            </a:pPr>
            <a:r>
              <a:rPr lang="en-US" sz="2000" b="1" dirty="0"/>
              <a:t>Review with your child</a:t>
            </a:r>
            <a:endParaRPr sz="2000" b="1" dirty="0"/>
          </a:p>
          <a:p>
            <a:pPr marL="257175" lvl="0" indent="-257175" algn="ctr" rtl="0">
              <a:lnSpc>
                <a:spcPct val="100000"/>
              </a:lnSpc>
              <a:spcBef>
                <a:spcPts val="420"/>
              </a:spcBef>
              <a:spcAft>
                <a:spcPts val="0"/>
              </a:spcAft>
              <a:buSzPts val="3000"/>
              <a:buNone/>
            </a:pPr>
            <a:r>
              <a:rPr lang="en-US" sz="2000" b="1" dirty="0"/>
              <a:t>2023-2024</a:t>
            </a:r>
            <a:endParaRPr dirty="0"/>
          </a:p>
          <a:p>
            <a:pPr marL="257175" lvl="0" indent="-257175" algn="ctr" rtl="0">
              <a:lnSpc>
                <a:spcPct val="100000"/>
              </a:lnSpc>
              <a:spcBef>
                <a:spcPts val="420"/>
              </a:spcBef>
              <a:spcAft>
                <a:spcPts val="0"/>
              </a:spcAft>
              <a:buSzPts val="3000"/>
              <a:buNone/>
            </a:pPr>
            <a:r>
              <a:rPr lang="en-US" sz="1400" b="1" dirty="0"/>
              <a:t>Student Rights, Responsibilities, and Character Development Handbook</a:t>
            </a:r>
            <a:endParaRPr dirty="0"/>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l"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endParaRPr sz="1400" b="1" dirty="0">
              <a:solidFill>
                <a:srgbClr val="FF0000"/>
              </a:solidFill>
            </a:endParaRPr>
          </a:p>
          <a:p>
            <a:pPr marL="257175" lvl="0" indent="-257175" algn="ctr" rtl="0">
              <a:lnSpc>
                <a:spcPct val="100000"/>
              </a:lnSpc>
              <a:spcBef>
                <a:spcPts val="420"/>
              </a:spcBef>
              <a:spcAft>
                <a:spcPts val="0"/>
              </a:spcAft>
              <a:buSzPts val="3000"/>
              <a:buNone/>
            </a:pPr>
            <a:r>
              <a:rPr lang="en-US" sz="1400" b="1" dirty="0">
                <a:solidFill>
                  <a:srgbClr val="FF0000"/>
                </a:solidFill>
              </a:rPr>
              <a:t>Everyone has access online at   </a:t>
            </a:r>
            <a:endParaRPr dirty="0"/>
          </a:p>
          <a:p>
            <a:pPr marL="257175" lvl="0" indent="-257175" algn="ctr" rtl="0">
              <a:lnSpc>
                <a:spcPct val="100000"/>
              </a:lnSpc>
              <a:spcBef>
                <a:spcPts val="420"/>
              </a:spcBef>
              <a:spcAft>
                <a:spcPts val="0"/>
              </a:spcAft>
              <a:buSzPts val="3000"/>
              <a:buNone/>
            </a:pPr>
            <a:r>
              <a:rPr lang="en-US" sz="1400" b="1" dirty="0">
                <a:solidFill>
                  <a:srgbClr val="FF0000"/>
                </a:solidFill>
              </a:rPr>
              <a:t>Link: </a:t>
            </a:r>
            <a:r>
              <a:rPr lang="en-US" sz="1400" b="1" dirty="0">
                <a:solidFill>
                  <a:srgbClr val="FF0000"/>
                </a:solidFill>
                <a:hlinkClick r:id="rId3"/>
              </a:rPr>
              <a:t>https://www.cms.k12.nc.us/families/resources/Pages/HandbooksForm.aspx</a:t>
            </a:r>
            <a:endParaRPr lang="en-US" sz="1400" b="1" dirty="0">
              <a:solidFill>
                <a:srgbClr val="FF0000"/>
              </a:solidFill>
            </a:endParaRPr>
          </a:p>
          <a:p>
            <a:pPr marL="257175" lvl="0" indent="-257175" algn="ctr" rtl="0">
              <a:lnSpc>
                <a:spcPct val="100000"/>
              </a:lnSpc>
              <a:spcBef>
                <a:spcPts val="420"/>
              </a:spcBef>
              <a:spcAft>
                <a:spcPts val="0"/>
              </a:spcAft>
              <a:buSzPts val="3000"/>
              <a:buNone/>
            </a:pPr>
            <a:endParaRPr lang="en-US" sz="1400" b="1" dirty="0">
              <a:solidFill>
                <a:srgbClr val="FF0000"/>
              </a:solidFill>
            </a:endParaRPr>
          </a:p>
          <a:p>
            <a:pPr marL="257175" lvl="0" indent="-257175" algn="ctr" rtl="0">
              <a:lnSpc>
                <a:spcPct val="100000"/>
              </a:lnSpc>
              <a:spcBef>
                <a:spcPts val="420"/>
              </a:spcBef>
              <a:spcAft>
                <a:spcPts val="0"/>
              </a:spcAft>
              <a:buSzPts val="3000"/>
              <a:buNone/>
            </a:pPr>
            <a:endParaRPr lang="en-US" sz="1400" b="1" dirty="0">
              <a:solidFill>
                <a:srgbClr val="FF0000"/>
              </a:solidFill>
            </a:endParaRPr>
          </a:p>
          <a:p>
            <a:pPr marL="257175" lvl="0" indent="-257175" algn="ctr" rtl="0">
              <a:lnSpc>
                <a:spcPct val="100000"/>
              </a:lnSpc>
              <a:spcBef>
                <a:spcPts val="420"/>
              </a:spcBef>
              <a:spcAft>
                <a:spcPts val="0"/>
              </a:spcAft>
              <a:buSzPts val="3000"/>
              <a:buNone/>
            </a:pPr>
            <a:endParaRPr sz="1400" dirty="0">
              <a:solidFill>
                <a:srgbClr val="FF0000"/>
              </a:solidFill>
            </a:endParaRPr>
          </a:p>
        </p:txBody>
      </p:sp>
      <p:sp>
        <p:nvSpPr>
          <p:cNvPr id="342" name="Google Shape;342;p47"/>
          <p:cNvSpPr txBox="1">
            <a:spLocks noGrp="1"/>
          </p:cNvSpPr>
          <p:nvPr>
            <p:ph type="title"/>
          </p:nvPr>
        </p:nvSpPr>
        <p:spPr>
          <a:xfrm>
            <a:off x="1154027" y="279034"/>
            <a:ext cx="7417625" cy="85725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3600"/>
              <a:buNone/>
            </a:pPr>
            <a:r>
              <a:rPr lang="en-US" b="1">
                <a:solidFill>
                  <a:schemeClr val="dk1"/>
                </a:solidFill>
                <a:latin typeface="Arial"/>
                <a:ea typeface="Arial"/>
                <a:cs typeface="Arial"/>
                <a:sym typeface="Arial"/>
              </a:rPr>
              <a:t>CMS Code of Student Conduct </a:t>
            </a:r>
            <a:br>
              <a:rPr lang="en-US"/>
            </a:br>
            <a:r>
              <a:rPr lang="en-US">
                <a:solidFill>
                  <a:schemeClr val="dk2"/>
                </a:solidFill>
                <a:latin typeface="Arial"/>
                <a:ea typeface="Arial"/>
                <a:cs typeface="Arial"/>
                <a:sym typeface="Arial"/>
              </a:rPr>
              <a:t> </a:t>
            </a:r>
            <a:endParaRPr/>
          </a:p>
        </p:txBody>
      </p:sp>
      <p:pic>
        <p:nvPicPr>
          <p:cNvPr id="343" name="Google Shape;343;p47"/>
          <p:cNvPicPr preferRelativeResize="0"/>
          <p:nvPr/>
        </p:nvPicPr>
        <p:blipFill rotWithShape="1">
          <a:blip r:embed="rId4">
            <a:alphaModFix/>
          </a:blip>
          <a:srcRect/>
          <a:stretch/>
        </p:blipFill>
        <p:spPr>
          <a:xfrm>
            <a:off x="3337560" y="2960370"/>
            <a:ext cx="2895600" cy="21145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Código de conducta del estudiante de CMS</a:t>
            </a:r>
            <a:endParaRPr>
              <a:solidFill>
                <a:schemeClr val="dk1"/>
              </a:solidFill>
            </a:endParaRPr>
          </a:p>
        </p:txBody>
      </p:sp>
      <p:sp>
        <p:nvSpPr>
          <p:cNvPr id="349" name="Google Shape;349;p48"/>
          <p:cNvSpPr txBox="1">
            <a:spLocks noGrp="1"/>
          </p:cNvSpPr>
          <p:nvPr>
            <p:ph type="body" idx="1"/>
          </p:nvPr>
        </p:nvSpPr>
        <p:spPr>
          <a:xfrm>
            <a:off x="457200" y="1689409"/>
            <a:ext cx="8229600" cy="4967700"/>
          </a:xfrm>
          <a:prstGeom prst="rect">
            <a:avLst/>
          </a:prstGeom>
          <a:noFill/>
          <a:ln>
            <a:noFill/>
          </a:ln>
        </p:spPr>
        <p:txBody>
          <a:bodyPr spcFirstLastPara="1" wrap="square" lIns="91425" tIns="91425" rIns="91425" bIns="91425" anchor="t" anchorCtr="0">
            <a:noAutofit/>
          </a:bodyPr>
          <a:lstStyle/>
          <a:p>
            <a:pPr marL="38100" lvl="0" indent="0" algn="ctr" rtl="0">
              <a:lnSpc>
                <a:spcPct val="100000"/>
              </a:lnSpc>
              <a:spcBef>
                <a:spcPts val="600"/>
              </a:spcBef>
              <a:spcAft>
                <a:spcPts val="0"/>
              </a:spcAft>
              <a:buSzPts val="3000"/>
              <a:buNone/>
            </a:pPr>
            <a:r>
              <a:rPr lang="en-US" sz="2000" b="1" dirty="0"/>
              <a:t>Revise con </a:t>
            </a:r>
            <a:r>
              <a:rPr lang="en-US" sz="2000" b="1" dirty="0" err="1"/>
              <a:t>su</a:t>
            </a:r>
            <a:r>
              <a:rPr lang="en-US" sz="2000" b="1" dirty="0"/>
              <a:t> </a:t>
            </a:r>
            <a:r>
              <a:rPr lang="en-US" sz="2000" b="1" dirty="0" err="1"/>
              <a:t>hijo</a:t>
            </a:r>
            <a:br>
              <a:rPr lang="en-US" sz="2000" b="1" dirty="0"/>
            </a:br>
            <a:r>
              <a:rPr lang="en-US" sz="2000" b="1" dirty="0"/>
              <a:t>2023-2024</a:t>
            </a:r>
            <a:endParaRPr dirty="0"/>
          </a:p>
          <a:p>
            <a:pPr marL="38100" lvl="0" indent="0" algn="ctr" rtl="0">
              <a:lnSpc>
                <a:spcPct val="100000"/>
              </a:lnSpc>
              <a:spcBef>
                <a:spcPts val="600"/>
              </a:spcBef>
              <a:spcAft>
                <a:spcPts val="0"/>
              </a:spcAft>
              <a:buSzPts val="3000"/>
              <a:buNone/>
            </a:pPr>
            <a:r>
              <a:rPr lang="en-US" sz="1400" b="1" dirty="0"/>
              <a:t>Manual de Derechos, </a:t>
            </a:r>
            <a:r>
              <a:rPr lang="en-US" sz="1400" b="1" dirty="0" err="1"/>
              <a:t>Responsabilidades</a:t>
            </a:r>
            <a:r>
              <a:rPr lang="en-US" sz="1400" b="1" dirty="0"/>
              <a:t> y Desarrollo del </a:t>
            </a:r>
            <a:r>
              <a:rPr lang="en-US" sz="1400" b="1" dirty="0" err="1"/>
              <a:t>Carácter</a:t>
            </a:r>
            <a:r>
              <a:rPr lang="en-US" sz="1400" b="1" dirty="0"/>
              <a:t> del </a:t>
            </a:r>
            <a:r>
              <a:rPr lang="en-US" sz="1400" b="1" dirty="0" err="1"/>
              <a:t>Estudiante</a:t>
            </a:r>
            <a:endParaRPr dirty="0"/>
          </a:p>
          <a:p>
            <a:pPr marL="38100" lvl="0" indent="0" algn="ctr" rtl="0">
              <a:lnSpc>
                <a:spcPct val="100000"/>
              </a:lnSpc>
              <a:spcBef>
                <a:spcPts val="600"/>
              </a:spcBef>
              <a:spcAft>
                <a:spcPts val="0"/>
              </a:spcAft>
              <a:buSzPts val="3000"/>
              <a:buNone/>
            </a:pPr>
            <a:endParaRPr sz="1400" dirty="0"/>
          </a:p>
          <a:p>
            <a:pPr marL="38100" lvl="0" indent="0" algn="ctr" rtl="0">
              <a:lnSpc>
                <a:spcPct val="100000"/>
              </a:lnSpc>
              <a:spcBef>
                <a:spcPts val="600"/>
              </a:spcBef>
              <a:spcAft>
                <a:spcPts val="0"/>
              </a:spcAft>
              <a:buSzPts val="3000"/>
              <a:buNone/>
            </a:pPr>
            <a:endParaRPr sz="1400" dirty="0"/>
          </a:p>
          <a:p>
            <a:pPr marL="457200" lvl="0" indent="-228600" algn="r" rtl="0">
              <a:lnSpc>
                <a:spcPct val="100000"/>
              </a:lnSpc>
              <a:spcBef>
                <a:spcPts val="600"/>
              </a:spcBef>
              <a:spcAft>
                <a:spcPts val="0"/>
              </a:spcAft>
              <a:buSzPts val="3000"/>
              <a:buNone/>
            </a:pPr>
            <a:endParaRPr dirty="0"/>
          </a:p>
          <a:p>
            <a:pPr marL="457200" lvl="0" indent="-228600" algn="r" rtl="0">
              <a:lnSpc>
                <a:spcPct val="100000"/>
              </a:lnSpc>
              <a:spcBef>
                <a:spcPts val="600"/>
              </a:spcBef>
              <a:spcAft>
                <a:spcPts val="0"/>
              </a:spcAft>
              <a:buSzPts val="3000"/>
              <a:buNone/>
            </a:pPr>
            <a:endParaRPr dirty="0"/>
          </a:p>
          <a:p>
            <a:pPr marL="457200" lvl="0" indent="-228600" algn="r" rtl="0">
              <a:lnSpc>
                <a:spcPct val="100000"/>
              </a:lnSpc>
              <a:spcBef>
                <a:spcPts val="600"/>
              </a:spcBef>
              <a:spcAft>
                <a:spcPts val="0"/>
              </a:spcAft>
              <a:buSzPts val="3000"/>
              <a:buNone/>
            </a:pPr>
            <a:endParaRPr dirty="0"/>
          </a:p>
          <a:p>
            <a:pPr marL="457200" lvl="0" indent="-228600" algn="r" rtl="0">
              <a:lnSpc>
                <a:spcPct val="100000"/>
              </a:lnSpc>
              <a:spcBef>
                <a:spcPts val="600"/>
              </a:spcBef>
              <a:spcAft>
                <a:spcPts val="0"/>
              </a:spcAft>
              <a:buSzPts val="3000"/>
              <a:buNone/>
            </a:pPr>
            <a:endParaRPr dirty="0"/>
          </a:p>
          <a:p>
            <a:pPr marL="38100" lvl="0" indent="0" algn="ctr" rtl="0">
              <a:lnSpc>
                <a:spcPct val="100000"/>
              </a:lnSpc>
              <a:spcBef>
                <a:spcPts val="600"/>
              </a:spcBef>
              <a:spcAft>
                <a:spcPts val="0"/>
              </a:spcAft>
              <a:buSzPts val="3000"/>
              <a:buNone/>
            </a:pPr>
            <a:r>
              <a:rPr lang="en-US" sz="1400" dirty="0" err="1">
                <a:solidFill>
                  <a:schemeClr val="accent1"/>
                </a:solidFill>
              </a:rPr>
              <a:t>Todos</a:t>
            </a:r>
            <a:r>
              <a:rPr lang="en-US" sz="1400" dirty="0">
                <a:solidFill>
                  <a:schemeClr val="accent1"/>
                </a:solidFill>
              </a:rPr>
              <a:t> </a:t>
            </a:r>
            <a:r>
              <a:rPr lang="en-US" sz="1400" dirty="0" err="1">
                <a:solidFill>
                  <a:schemeClr val="accent1"/>
                </a:solidFill>
              </a:rPr>
              <a:t>tienen</a:t>
            </a:r>
            <a:r>
              <a:rPr lang="en-US" sz="1400" dirty="0">
                <a:solidFill>
                  <a:schemeClr val="accent1"/>
                </a:solidFill>
              </a:rPr>
              <a:t> </a:t>
            </a:r>
            <a:r>
              <a:rPr lang="en-US" sz="1400" dirty="0" err="1">
                <a:solidFill>
                  <a:schemeClr val="accent1"/>
                </a:solidFill>
              </a:rPr>
              <a:t>acceso</a:t>
            </a:r>
            <a:r>
              <a:rPr lang="en-US" sz="1400" dirty="0">
                <a:solidFill>
                  <a:schemeClr val="accent1"/>
                </a:solidFill>
              </a:rPr>
              <a:t> </a:t>
            </a:r>
            <a:r>
              <a:rPr lang="en-US" sz="1400" dirty="0" err="1">
                <a:solidFill>
                  <a:schemeClr val="accent1"/>
                </a:solidFill>
              </a:rPr>
              <a:t>en</a:t>
            </a:r>
            <a:r>
              <a:rPr lang="en-US" sz="1400" dirty="0">
                <a:solidFill>
                  <a:schemeClr val="accent1"/>
                </a:solidFill>
              </a:rPr>
              <a:t> </a:t>
            </a:r>
            <a:r>
              <a:rPr lang="en-US" sz="1400" dirty="0" err="1">
                <a:solidFill>
                  <a:schemeClr val="accent1"/>
                </a:solidFill>
              </a:rPr>
              <a:t>línea</a:t>
            </a:r>
            <a:r>
              <a:rPr lang="en-US" sz="1400" dirty="0">
                <a:solidFill>
                  <a:schemeClr val="accent1"/>
                </a:solidFill>
              </a:rPr>
              <a:t> </a:t>
            </a:r>
            <a:endParaRPr sz="1400" dirty="0">
              <a:solidFill>
                <a:schemeClr val="accent1"/>
              </a:solidFill>
            </a:endParaRPr>
          </a:p>
          <a:p>
            <a:pPr marL="38100" lvl="0" indent="0" algn="ctr" rtl="0">
              <a:lnSpc>
                <a:spcPct val="100000"/>
              </a:lnSpc>
              <a:spcBef>
                <a:spcPts val="600"/>
              </a:spcBef>
              <a:spcAft>
                <a:spcPts val="0"/>
              </a:spcAft>
              <a:buSzPts val="3000"/>
              <a:buNone/>
            </a:pPr>
            <a:r>
              <a:rPr lang="en-US" sz="1400" b="1" dirty="0">
                <a:solidFill>
                  <a:srgbClr val="FF0000"/>
                </a:solidFill>
              </a:rPr>
              <a:t>Link: </a:t>
            </a:r>
            <a:r>
              <a:rPr lang="en-US" sz="1400" b="1" dirty="0">
                <a:solidFill>
                  <a:srgbClr val="FF0000"/>
                </a:solidFill>
                <a:hlinkClick r:id="rId3"/>
              </a:rPr>
              <a:t>https://www.cms.k12.nc.us/families/resources/Pages/HandbooksForm.aspx</a:t>
            </a:r>
            <a:endParaRPr lang="en-US" sz="1400" b="1" dirty="0">
              <a:solidFill>
                <a:srgbClr val="FF0000"/>
              </a:solidFill>
            </a:endParaRPr>
          </a:p>
          <a:p>
            <a:pPr marL="38100" lvl="0" indent="0" algn="ctr" rtl="0">
              <a:lnSpc>
                <a:spcPct val="100000"/>
              </a:lnSpc>
              <a:spcBef>
                <a:spcPts val="600"/>
              </a:spcBef>
              <a:spcAft>
                <a:spcPts val="0"/>
              </a:spcAft>
              <a:buSzPts val="3000"/>
              <a:buNone/>
            </a:pPr>
            <a:endParaRPr sz="1400" dirty="0">
              <a:solidFill>
                <a:schemeClr val="accent1"/>
              </a:solidFill>
            </a:endParaRPr>
          </a:p>
        </p:txBody>
      </p:sp>
      <p:pic>
        <p:nvPicPr>
          <p:cNvPr id="350" name="Google Shape;350;p48"/>
          <p:cNvPicPr preferRelativeResize="0"/>
          <p:nvPr/>
        </p:nvPicPr>
        <p:blipFill rotWithShape="1">
          <a:blip r:embed="rId4">
            <a:alphaModFix/>
          </a:blip>
          <a:srcRect/>
          <a:stretch/>
        </p:blipFill>
        <p:spPr>
          <a:xfrm>
            <a:off x="3337560" y="2960370"/>
            <a:ext cx="2895600" cy="21145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4400">
                <a:solidFill>
                  <a:srgbClr val="000000"/>
                </a:solidFill>
              </a:rPr>
              <a:t>Thank you for being here!</a:t>
            </a:r>
            <a:r>
              <a:rPr lang="en-US" sz="4400" b="0">
                <a:solidFill>
                  <a:schemeClr val="dk2"/>
                </a:solidFill>
              </a:rPr>
              <a:t> </a:t>
            </a:r>
            <a:r>
              <a:rPr lang="en-US" sz="4400" b="0" i="0" u="none" strike="noStrike" cap="none">
                <a:solidFill>
                  <a:schemeClr val="dk2"/>
                </a:solidFill>
                <a:latin typeface="Arial"/>
                <a:ea typeface="Arial"/>
                <a:cs typeface="Arial"/>
                <a:sym typeface="Arial"/>
              </a:rPr>
              <a:t>    </a:t>
            </a:r>
            <a:endParaRPr sz="4400" b="0" i="0" u="none" strike="noStrike" cap="none">
              <a:solidFill>
                <a:schemeClr val="dk2"/>
              </a:solidFill>
              <a:latin typeface="Arial"/>
              <a:ea typeface="Arial"/>
              <a:cs typeface="Arial"/>
              <a:sym typeface="Arial"/>
            </a:endParaRPr>
          </a:p>
        </p:txBody>
      </p:sp>
      <p:sp>
        <p:nvSpPr>
          <p:cNvPr id="356" name="Google Shape;356;p49"/>
          <p:cNvSpPr txBox="1">
            <a:spLocks noGrp="1"/>
          </p:cNvSpPr>
          <p:nvPr>
            <p:ph type="body" idx="1"/>
          </p:nvPr>
        </p:nvSpPr>
        <p:spPr>
          <a:xfrm>
            <a:off x="457200" y="1661825"/>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a:t>We appreciate you!  </a:t>
            </a:r>
            <a:endParaRPr sz="3200"/>
          </a:p>
          <a:p>
            <a:pPr marL="34290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endParaRPr sz="3200"/>
          </a:p>
          <a:p>
            <a:pPr marL="0" marR="0" lvl="0" indent="0" algn="l" rtl="0">
              <a:lnSpc>
                <a:spcPct val="100000"/>
              </a:lnSpc>
              <a:spcBef>
                <a:spcPts val="0"/>
              </a:spcBef>
              <a:spcAft>
                <a:spcPts val="0"/>
              </a:spcAft>
              <a:buSzPts val="3000"/>
              <a:buNone/>
            </a:pPr>
            <a:r>
              <a:rPr lang="en-US" sz="3200"/>
              <a:t>                              </a:t>
            </a:r>
            <a:r>
              <a:rPr lang="en-US" sz="1800"/>
              <a:t>                                          </a:t>
            </a:r>
            <a:r>
              <a:rPr lang="en-US" sz="1200"/>
              <a:t>Revised August 2019</a:t>
            </a:r>
            <a:endParaRPr sz="1200"/>
          </a:p>
        </p:txBody>
      </p:sp>
      <p:pic>
        <p:nvPicPr>
          <p:cNvPr id="357" name="Google Shape;357;p49" descr="Man-With-Question-04"/>
          <p:cNvPicPr preferRelativeResize="0"/>
          <p:nvPr/>
        </p:nvPicPr>
        <p:blipFill rotWithShape="1">
          <a:blip r:embed="rId3">
            <a:alphaModFix/>
          </a:blip>
          <a:srcRect/>
          <a:stretch/>
        </p:blipFill>
        <p:spPr>
          <a:xfrm>
            <a:off x="2377752" y="2883160"/>
            <a:ext cx="6858000" cy="35584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sz="4800">
                <a:solidFill>
                  <a:srgbClr val="000000"/>
                </a:solidFill>
              </a:rPr>
              <a:t>Meeting Overview</a:t>
            </a:r>
            <a:endParaRPr sz="4800">
              <a:solidFill>
                <a:srgbClr val="000000"/>
              </a:solidFill>
            </a:endParaRPr>
          </a:p>
        </p:txBody>
      </p:sp>
      <p:sp>
        <p:nvSpPr>
          <p:cNvPr id="75" name="Google Shape;75;p5"/>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What </a:t>
            </a:r>
            <a:r>
              <a:rPr lang="en-US" sz="2000"/>
              <a:t>is a Title I school and what i</a:t>
            </a:r>
            <a:r>
              <a:rPr lang="en-US" sz="2000" b="0" i="0" u="none" strike="noStrike" cap="none">
                <a:solidFill>
                  <a:schemeClr val="dk1"/>
                </a:solidFill>
                <a:latin typeface="Arial"/>
                <a:ea typeface="Arial"/>
                <a:cs typeface="Arial"/>
                <a:sym typeface="Arial"/>
              </a:rPr>
              <a:t>t means to be a Title I school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a:t>Required</a:t>
            </a:r>
            <a:r>
              <a:rPr lang="en-US" sz="2000" b="0" i="0" u="none" strike="noStrike" cap="none">
                <a:solidFill>
                  <a:schemeClr val="dk1"/>
                </a:solidFill>
                <a:latin typeface="Arial"/>
                <a:ea typeface="Arial"/>
                <a:cs typeface="Arial"/>
                <a:sym typeface="Arial"/>
              </a:rPr>
              <a:t> Set-Aside for p</a:t>
            </a:r>
            <a:r>
              <a:rPr lang="en-US" sz="2000"/>
              <a:t>arent and family engagement </a:t>
            </a:r>
            <a:endParaRPr sz="2000"/>
          </a:p>
          <a:p>
            <a:pPr marL="342900" marR="0" lvl="0" indent="-342900" algn="l" rtl="0">
              <a:lnSpc>
                <a:spcPct val="100000"/>
              </a:lnSpc>
              <a:spcBef>
                <a:spcPts val="400"/>
              </a:spcBef>
              <a:spcAft>
                <a:spcPts val="0"/>
              </a:spcAft>
              <a:buClr>
                <a:schemeClr val="dk1"/>
              </a:buClr>
              <a:buSzPts val="2000"/>
              <a:buFont typeface="Arial"/>
              <a:buChar char="•"/>
            </a:pPr>
            <a:r>
              <a:rPr lang="en-US" sz="2000">
                <a:solidFill>
                  <a:schemeClr val="dk1"/>
                </a:solidFill>
              </a:rPr>
              <a:t>T</a:t>
            </a:r>
            <a:r>
              <a:rPr lang="en-US" sz="2000" b="0" i="0" u="none" strike="noStrike" cap="none">
                <a:solidFill>
                  <a:schemeClr val="dk1"/>
                </a:solidFill>
                <a:latin typeface="Arial"/>
                <a:ea typeface="Arial"/>
                <a:cs typeface="Arial"/>
                <a:sym typeface="Arial"/>
              </a:rPr>
              <a:t>he CMS Parent</a:t>
            </a:r>
            <a:r>
              <a:rPr lang="en-US" sz="2000"/>
              <a:t> and Family Engagement Policy</a:t>
            </a:r>
            <a:endParaRPr sz="2000"/>
          </a:p>
          <a:p>
            <a:pPr marL="342900" lvl="0" indent="-342900" algn="l" rtl="0">
              <a:lnSpc>
                <a:spcPct val="100000"/>
              </a:lnSpc>
              <a:spcBef>
                <a:spcPts val="400"/>
              </a:spcBef>
              <a:spcAft>
                <a:spcPts val="0"/>
              </a:spcAft>
              <a:buClr>
                <a:schemeClr val="dk1"/>
              </a:buClr>
              <a:buSzPts val="2000"/>
              <a:buFont typeface="Arial"/>
              <a:buChar char="•"/>
            </a:pPr>
            <a:r>
              <a:rPr lang="en-US" sz="2000"/>
              <a:t>How the annual evaluation of the CMS Parent and Family Engagement Policy is conducted</a:t>
            </a:r>
            <a:endParaRPr sz="2000"/>
          </a:p>
          <a:p>
            <a:pPr marL="342900" lvl="0" indent="-342900" algn="l" rtl="0">
              <a:lnSpc>
                <a:spcPct val="100000"/>
              </a:lnSpc>
              <a:spcBef>
                <a:spcPts val="400"/>
              </a:spcBef>
              <a:spcAft>
                <a:spcPts val="0"/>
              </a:spcAft>
              <a:buClr>
                <a:schemeClr val="dk1"/>
              </a:buClr>
              <a:buSzPts val="2000"/>
              <a:buFont typeface="Arial"/>
              <a:buChar char="•"/>
            </a:pPr>
            <a:r>
              <a:rPr lang="en-US" sz="2000"/>
              <a:t>School Parent and Family Engagement Policy</a:t>
            </a:r>
            <a:endParaRPr sz="2000"/>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School Improvement Plan (SIP) </a:t>
            </a:r>
            <a:r>
              <a:rPr lang="en-US" sz="2000"/>
              <a:t>in NCStar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School-Parent Compact</a:t>
            </a:r>
            <a:endParaRPr sz="2000">
              <a:solidFill>
                <a:schemeClr val="dk1"/>
              </a:solidFil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a:t>
            </a:r>
            <a:r>
              <a:rPr lang="en-US" sz="2000">
                <a:solidFill>
                  <a:schemeClr val="dk1"/>
                </a:solidFill>
              </a:rPr>
              <a:t> to </a:t>
            </a:r>
            <a:r>
              <a:rPr lang="en-US" sz="2000" b="0" i="0" u="none" strike="noStrike" cap="none">
                <a:solidFill>
                  <a:schemeClr val="dk1"/>
                </a:solidFill>
                <a:latin typeface="Arial"/>
                <a:ea typeface="Arial"/>
                <a:cs typeface="Arial"/>
                <a:sym typeface="Arial"/>
              </a:rPr>
              <a:t>request the qualifications of my child’s teacher(s)</a:t>
            </a:r>
            <a:endParaRPr sz="2000">
              <a:solidFill>
                <a:schemeClr val="dk1"/>
              </a:solidFill>
            </a:endParaRPr>
          </a:p>
          <a:p>
            <a:pPr marL="342900" marR="0" lvl="0" indent="-342900" algn="l" rtl="0">
              <a:lnSpc>
                <a:spcPct val="100000"/>
              </a:lnSpc>
              <a:spcBef>
                <a:spcPts val="400"/>
              </a:spcBef>
              <a:spcAft>
                <a:spcPts val="0"/>
              </a:spcAft>
              <a:buClr>
                <a:schemeClr val="dk1"/>
              </a:buClr>
              <a:buSzPts val="2000"/>
              <a:buFont typeface="Arial"/>
              <a:buChar char="•"/>
            </a:pPr>
            <a:r>
              <a:rPr lang="en-US" sz="2000">
                <a:solidFill>
                  <a:schemeClr val="dk1"/>
                </a:solidFill>
              </a:rPr>
              <a:t>How </a:t>
            </a:r>
            <a:r>
              <a:rPr lang="en-US" sz="2000"/>
              <a:t>parents will</a:t>
            </a:r>
            <a:r>
              <a:rPr lang="en-US" sz="2000">
                <a:solidFill>
                  <a:schemeClr val="dk1"/>
                </a:solidFill>
              </a:rPr>
              <a:t> be notified if my child is taught by a teacher who is not </a:t>
            </a:r>
            <a:r>
              <a:rPr lang="en-US" sz="2000"/>
              <a:t>deemed to be qualified by teacher licensing standards in the North Carolina ESSA Accountability Plan</a:t>
            </a:r>
            <a:endParaRPr>
              <a:solidFill>
                <a:schemeClr val="dk1"/>
              </a:solidFill>
            </a:endParaRPr>
          </a:p>
          <a:p>
            <a:pPr marL="342900" lvl="0" indent="0" algn="l" rtl="0">
              <a:lnSpc>
                <a:spcPct val="100000"/>
              </a:lnSpc>
              <a:spcBef>
                <a:spcPts val="400"/>
              </a:spcBef>
              <a:spcAft>
                <a:spcPts val="0"/>
              </a:spcAft>
              <a:buSzPts val="3000"/>
              <a:buNone/>
            </a:pPr>
            <a:endParaRPr sz="2000">
              <a:solidFill>
                <a:srgbClr val="9900FF"/>
              </a:solidFil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30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30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30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3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a:t>
            </a:r>
            <a:r>
              <a:rPr lang="en-US" sz="4400">
                <a:solidFill>
                  <a:schemeClr val="dk1"/>
                </a:solidFill>
              </a:rPr>
              <a:t>Gracias por estar aquí!</a:t>
            </a:r>
            <a:endParaRPr sz="4400">
              <a:solidFill>
                <a:schemeClr val="dk1"/>
              </a:solidFill>
            </a:endParaRPr>
          </a:p>
        </p:txBody>
      </p:sp>
      <p:sp>
        <p:nvSpPr>
          <p:cNvPr id="363" name="Google Shape;363;p5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3000"/>
              <a:buChar char="●"/>
            </a:pPr>
            <a:r>
              <a:rPr lang="en-US"/>
              <a:t>¡Se lo agradecemos!</a:t>
            </a:r>
            <a:endParaRPr/>
          </a:p>
          <a:p>
            <a:pPr marL="457200" lvl="0" indent="-228600" algn="l" rtl="0">
              <a:lnSpc>
                <a:spcPct val="100000"/>
              </a:lnSpc>
              <a:spcBef>
                <a:spcPts val="600"/>
              </a:spcBef>
              <a:spcAft>
                <a:spcPts val="0"/>
              </a:spcAft>
              <a:buSzPts val="3000"/>
              <a:buNone/>
            </a:pPr>
            <a:endParaRPr/>
          </a:p>
          <a:p>
            <a:pPr marL="457200" lvl="0" indent="-228600" algn="l" rtl="0">
              <a:lnSpc>
                <a:spcPct val="100000"/>
              </a:lnSpc>
              <a:spcBef>
                <a:spcPts val="600"/>
              </a:spcBef>
              <a:spcAft>
                <a:spcPts val="0"/>
              </a:spcAft>
              <a:buSzPts val="3000"/>
              <a:buNone/>
            </a:pPr>
            <a:endParaRPr/>
          </a:p>
          <a:p>
            <a:pPr marL="457200" lvl="0" indent="-228600" algn="l" rtl="0">
              <a:lnSpc>
                <a:spcPct val="100000"/>
              </a:lnSpc>
              <a:spcBef>
                <a:spcPts val="600"/>
              </a:spcBef>
              <a:spcAft>
                <a:spcPts val="0"/>
              </a:spcAft>
              <a:buSzPts val="3000"/>
              <a:buNone/>
            </a:pPr>
            <a:endParaRPr/>
          </a:p>
          <a:p>
            <a:pPr marL="457200" lvl="0" indent="-228600" algn="l" rtl="0">
              <a:lnSpc>
                <a:spcPct val="100000"/>
              </a:lnSpc>
              <a:spcBef>
                <a:spcPts val="600"/>
              </a:spcBef>
              <a:spcAft>
                <a:spcPts val="0"/>
              </a:spcAft>
              <a:buSzPts val="3000"/>
              <a:buNone/>
            </a:pPr>
            <a:endParaRPr/>
          </a:p>
        </p:txBody>
      </p:sp>
      <p:pic>
        <p:nvPicPr>
          <p:cNvPr id="364" name="Google Shape;364;p50" descr="Man-With-Question-04"/>
          <p:cNvPicPr preferRelativeResize="0"/>
          <p:nvPr/>
        </p:nvPicPr>
        <p:blipFill rotWithShape="1">
          <a:blip r:embed="rId3">
            <a:alphaModFix/>
          </a:blip>
          <a:srcRect/>
          <a:stretch/>
        </p:blipFill>
        <p:spPr>
          <a:xfrm>
            <a:off x="2377752" y="2883160"/>
            <a:ext cx="6858000" cy="35584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Resumen de la reunión</a:t>
            </a:r>
            <a:endParaRPr>
              <a:solidFill>
                <a:schemeClr val="dk1"/>
              </a:solidFill>
            </a:endParaRPr>
          </a:p>
        </p:txBody>
      </p:sp>
      <p:sp>
        <p:nvSpPr>
          <p:cNvPr id="81" name="Google Shape;81;p6"/>
          <p:cNvSpPr txBox="1">
            <a:spLocks noGrp="1"/>
          </p:cNvSpPr>
          <p:nvPr>
            <p:ph type="body" idx="1"/>
          </p:nvPr>
        </p:nvSpPr>
        <p:spPr>
          <a:xfrm>
            <a:off x="457200" y="1561170"/>
            <a:ext cx="8229600" cy="5296829"/>
          </a:xfrm>
          <a:prstGeom prst="rect">
            <a:avLst/>
          </a:prstGeom>
          <a:noFill/>
          <a:ln>
            <a:noFill/>
          </a:ln>
        </p:spPr>
        <p:txBody>
          <a:bodyPr spcFirstLastPara="1" wrap="square" lIns="91425" tIns="91425" rIns="91425" bIns="91425" anchor="t" anchorCtr="0">
            <a:noAutofit/>
          </a:bodyPr>
          <a:lstStyle/>
          <a:p>
            <a:pPr marL="38100" lvl="0" indent="0" algn="l" rtl="0">
              <a:lnSpc>
                <a:spcPct val="100000"/>
              </a:lnSpc>
              <a:spcBef>
                <a:spcPts val="600"/>
              </a:spcBef>
              <a:spcAft>
                <a:spcPts val="0"/>
              </a:spcAft>
              <a:buSzPts val="3000"/>
              <a:buNone/>
            </a:pPr>
            <a:r>
              <a:rPr lang="en-US" sz="1400"/>
              <a:t>¿Qué es una escuela de Título I y qué significa ser una escuela de Título I?</a:t>
            </a:r>
            <a:endParaRPr/>
          </a:p>
          <a:p>
            <a:pPr marL="38100" lvl="0" indent="0" algn="l" rtl="0">
              <a:lnSpc>
                <a:spcPct val="100000"/>
              </a:lnSpc>
              <a:spcBef>
                <a:spcPts val="600"/>
              </a:spcBef>
              <a:spcAft>
                <a:spcPts val="0"/>
              </a:spcAft>
              <a:buSzPts val="3000"/>
              <a:buNone/>
            </a:pPr>
            <a:br>
              <a:rPr lang="en-US" sz="1400"/>
            </a:br>
            <a:r>
              <a:rPr lang="en-US" sz="1400"/>
              <a:t>Separación requerida para la participación de los padres y la familia</a:t>
            </a:r>
            <a:endParaRPr/>
          </a:p>
          <a:p>
            <a:pPr marL="38100" lvl="0" indent="0" algn="l" rtl="0">
              <a:lnSpc>
                <a:spcPct val="100000"/>
              </a:lnSpc>
              <a:spcBef>
                <a:spcPts val="600"/>
              </a:spcBef>
              <a:spcAft>
                <a:spcPts val="0"/>
              </a:spcAft>
              <a:buSzPts val="3000"/>
              <a:buNone/>
            </a:pPr>
            <a:br>
              <a:rPr lang="en-US" sz="1400"/>
            </a:br>
            <a:r>
              <a:rPr lang="en-US" sz="1400"/>
              <a:t>La Política de participación de padres y familias de CMS</a:t>
            </a:r>
            <a:endParaRPr/>
          </a:p>
          <a:p>
            <a:pPr marL="38100" lvl="0" indent="0" algn="l" rtl="0">
              <a:lnSpc>
                <a:spcPct val="100000"/>
              </a:lnSpc>
              <a:spcBef>
                <a:spcPts val="600"/>
              </a:spcBef>
              <a:spcAft>
                <a:spcPts val="0"/>
              </a:spcAft>
              <a:buSzPts val="3000"/>
              <a:buNone/>
            </a:pPr>
            <a:br>
              <a:rPr lang="en-US" sz="1400"/>
            </a:br>
            <a:r>
              <a:rPr lang="en-US" sz="1400"/>
              <a:t>Cómo se realiza la evaluación anual de la Política de participación de padres y familias de CMS</a:t>
            </a:r>
            <a:endParaRPr/>
          </a:p>
          <a:p>
            <a:pPr marL="38100" lvl="0" indent="0" algn="l" rtl="0">
              <a:lnSpc>
                <a:spcPct val="100000"/>
              </a:lnSpc>
              <a:spcBef>
                <a:spcPts val="600"/>
              </a:spcBef>
              <a:spcAft>
                <a:spcPts val="0"/>
              </a:spcAft>
              <a:buSzPts val="3000"/>
              <a:buNone/>
            </a:pPr>
            <a:br>
              <a:rPr lang="en-US" sz="1400"/>
            </a:br>
            <a:r>
              <a:rPr lang="en-US" sz="1400"/>
              <a:t>Política de participación escolar de padres y familias</a:t>
            </a:r>
            <a:endParaRPr/>
          </a:p>
          <a:p>
            <a:pPr marL="38100" lvl="0" indent="0" algn="l" rtl="0">
              <a:lnSpc>
                <a:spcPct val="100000"/>
              </a:lnSpc>
              <a:spcBef>
                <a:spcPts val="600"/>
              </a:spcBef>
              <a:spcAft>
                <a:spcPts val="0"/>
              </a:spcAft>
              <a:buSzPts val="3000"/>
              <a:buNone/>
            </a:pPr>
            <a:br>
              <a:rPr lang="en-US" sz="1400"/>
            </a:br>
            <a:r>
              <a:rPr lang="en-US" sz="1400"/>
              <a:t>Plan de Mejoramiento Escolar (SIP) en NCStar</a:t>
            </a:r>
            <a:endParaRPr sz="1400"/>
          </a:p>
          <a:p>
            <a:pPr marL="38100" lvl="0" indent="0" algn="l" rtl="0">
              <a:lnSpc>
                <a:spcPct val="100000"/>
              </a:lnSpc>
              <a:spcBef>
                <a:spcPts val="600"/>
              </a:spcBef>
              <a:spcAft>
                <a:spcPts val="0"/>
              </a:spcAft>
              <a:buSzPts val="3000"/>
              <a:buNone/>
            </a:pPr>
            <a:br>
              <a:rPr lang="en-US" sz="1400"/>
            </a:br>
            <a:r>
              <a:rPr lang="en-US" sz="1400"/>
              <a:t>Pacto Escuela-Padres</a:t>
            </a:r>
            <a:endParaRPr/>
          </a:p>
          <a:p>
            <a:pPr marL="38100" lvl="0" indent="0" algn="l" rtl="0">
              <a:lnSpc>
                <a:spcPct val="100000"/>
              </a:lnSpc>
              <a:spcBef>
                <a:spcPts val="600"/>
              </a:spcBef>
              <a:spcAft>
                <a:spcPts val="0"/>
              </a:spcAft>
              <a:buSzPts val="3000"/>
              <a:buNone/>
            </a:pPr>
            <a:br>
              <a:rPr lang="en-US" sz="1400"/>
            </a:br>
            <a:r>
              <a:rPr lang="en-US" sz="1400"/>
              <a:t>Cómo solicitar las calificaciones de los maestros de mi hijo</a:t>
            </a:r>
            <a:endParaRPr/>
          </a:p>
          <a:p>
            <a:pPr marL="38100" lvl="0" indent="0" algn="l" rtl="0">
              <a:lnSpc>
                <a:spcPct val="100000"/>
              </a:lnSpc>
              <a:spcBef>
                <a:spcPts val="600"/>
              </a:spcBef>
              <a:spcAft>
                <a:spcPts val="0"/>
              </a:spcAft>
              <a:buSzPts val="3000"/>
              <a:buNone/>
            </a:pPr>
            <a:br>
              <a:rPr lang="en-US" sz="1400"/>
            </a:br>
            <a:r>
              <a:rPr lang="en-US" sz="1400"/>
              <a:t>Cómo se notificará a los padres si mi hijo es enseñado por un maestro que no se considera calificado </a:t>
            </a:r>
            <a:endParaRPr sz="1400"/>
          </a:p>
          <a:p>
            <a:pPr marL="38100" lvl="0" indent="0" algn="l" rtl="0">
              <a:lnSpc>
                <a:spcPct val="100000"/>
              </a:lnSpc>
              <a:spcBef>
                <a:spcPts val="600"/>
              </a:spcBef>
              <a:spcAft>
                <a:spcPts val="0"/>
              </a:spcAft>
              <a:buSzPts val="3000"/>
              <a:buNone/>
            </a:pPr>
            <a:r>
              <a:rPr lang="en-US" sz="1400"/>
              <a:t>por los estándares de licencia de maestros en el Plan de Responsabilidad ESSA de Carolina del Norte</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rgbClr val="000000"/>
                </a:solidFill>
              </a:rPr>
              <a:t>What is a Title I school?</a:t>
            </a:r>
            <a:endParaRPr>
              <a:solidFill>
                <a:srgbClr val="000000"/>
              </a:solidFill>
            </a:endParaRPr>
          </a:p>
        </p:txBody>
      </p:sp>
      <p:sp>
        <p:nvSpPr>
          <p:cNvPr id="88" name="Google Shape;88;p7"/>
          <p:cNvSpPr txBox="1">
            <a:spLocks noGrp="1"/>
          </p:cNvSpPr>
          <p:nvPr>
            <p:ph type="body" idx="1"/>
          </p:nvPr>
        </p:nvSpPr>
        <p:spPr>
          <a:xfrm>
            <a:off x="579863" y="1678259"/>
            <a:ext cx="8229600" cy="496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US">
                <a:solidFill>
                  <a:srgbClr val="222222"/>
                </a:solidFill>
                <a:highlight>
                  <a:srgbClr val="FFFFFF"/>
                </a:highlight>
                <a:latin typeface="Roboto"/>
                <a:ea typeface="Roboto"/>
                <a:cs typeface="Roboto"/>
                <a:sym typeface="Roboto"/>
              </a:rPr>
              <a:t>Title I is the largest federally funded educational program.  A Title I school is a school receiving federal funds for students. The basic principle of Title I is that schools with large concentrations of low-income students receive supplemental funds to meet students’ educational goals.</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a:solidFill>
                  <a:schemeClr val="dk1"/>
                </a:solidFill>
              </a:rPr>
              <a:t>¿Qué es una escuela de Título I?</a:t>
            </a:r>
            <a:endParaRPr>
              <a:solidFill>
                <a:schemeClr val="dk1"/>
              </a:solidFill>
            </a:endParaRPr>
          </a:p>
        </p:txBody>
      </p:sp>
      <p:sp>
        <p:nvSpPr>
          <p:cNvPr id="94" name="Google Shape;94;p8"/>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8100" lvl="0" indent="0" algn="l" rtl="0">
              <a:lnSpc>
                <a:spcPct val="100000"/>
              </a:lnSpc>
              <a:spcBef>
                <a:spcPts val="600"/>
              </a:spcBef>
              <a:spcAft>
                <a:spcPts val="0"/>
              </a:spcAft>
              <a:buSzPts val="3000"/>
              <a:buNone/>
            </a:pPr>
            <a:r>
              <a:rPr lang="en-US"/>
              <a:t>El Título I es el programa educativo más grande financiado por el gobierno federal.</a:t>
            </a:r>
            <a:endParaRPr/>
          </a:p>
          <a:p>
            <a:pPr marL="38100" lvl="0" indent="0" algn="l" rtl="0">
              <a:lnSpc>
                <a:spcPct val="100000"/>
              </a:lnSpc>
              <a:spcBef>
                <a:spcPts val="600"/>
              </a:spcBef>
              <a:spcAft>
                <a:spcPts val="0"/>
              </a:spcAft>
              <a:buSzPts val="3000"/>
              <a:buNone/>
            </a:pPr>
            <a:r>
              <a:rPr lang="en-US"/>
              <a:t>Una escuela de Título I es una escuela que recibe fondos federales para estudiantes. El principio básico del Título I es que las escuelas con grandes concentraciones de estudiantes de bajos ingresos reciben fondos suplementarios para cumplir con los objetivos educativos de los estudiantes.</a:t>
            </a:r>
            <a:endParaRPr/>
          </a:p>
          <a:p>
            <a:pPr marL="38100" lvl="0" indent="0" algn="l" rtl="0">
              <a:lnSpc>
                <a:spcPct val="100000"/>
              </a:lnSpc>
              <a:spcBef>
                <a:spcPts val="600"/>
              </a:spcBef>
              <a:spcAft>
                <a:spcPts val="0"/>
              </a:spcAft>
              <a:buSzPts val="3000"/>
              <a:buNone/>
            </a:pPr>
            <a:endParaRPr/>
          </a:p>
          <a:p>
            <a:pPr marL="38100" lvl="0" indent="0" algn="l" rtl="0">
              <a:lnSpc>
                <a:spcPct val="100000"/>
              </a:lnSpc>
              <a:spcBef>
                <a:spcPts val="600"/>
              </a:spcBef>
              <a:spcAft>
                <a:spcPts val="0"/>
              </a:spcAft>
              <a:buSzPts val="3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3600"/>
              <a:buNone/>
            </a:pPr>
            <a:r>
              <a:rPr lang="en-US" i="0" u="none" strike="noStrike" cap="none">
                <a:solidFill>
                  <a:srgbClr val="000000"/>
                </a:solidFill>
                <a:latin typeface="Arial"/>
                <a:ea typeface="Arial"/>
                <a:cs typeface="Arial"/>
                <a:sym typeface="Arial"/>
              </a:rPr>
              <a:t>What does it mean to be a </a:t>
            </a:r>
            <a:br>
              <a:rPr lang="en-US" i="0" u="none" strike="noStrike" cap="none">
                <a:solidFill>
                  <a:srgbClr val="000000"/>
                </a:solidFill>
                <a:latin typeface="Arial"/>
                <a:ea typeface="Arial"/>
                <a:cs typeface="Arial"/>
                <a:sym typeface="Arial"/>
              </a:rPr>
            </a:br>
            <a:r>
              <a:rPr lang="en-US" i="0" u="none" strike="noStrike" cap="none">
                <a:solidFill>
                  <a:srgbClr val="000000"/>
                </a:solidFill>
                <a:latin typeface="Arial"/>
                <a:ea typeface="Arial"/>
                <a:cs typeface="Arial"/>
                <a:sym typeface="Arial"/>
              </a:rPr>
              <a:t>Title I School?</a:t>
            </a:r>
            <a:endParaRPr>
              <a:solidFill>
                <a:srgbClr val="000000"/>
              </a:solidFill>
            </a:endParaRPr>
          </a:p>
        </p:txBody>
      </p:sp>
      <p:sp>
        <p:nvSpPr>
          <p:cNvPr id="101" name="Google Shape;101;p9"/>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Being a Title I school means receiving federal funding (Title I dollars) to </a:t>
            </a:r>
            <a:r>
              <a:rPr lang="en-US" sz="2000" b="0" i="0" u="sng" strike="noStrike" cap="none">
                <a:solidFill>
                  <a:schemeClr val="dk1"/>
                </a:solidFill>
                <a:latin typeface="Arial"/>
                <a:ea typeface="Arial"/>
                <a:cs typeface="Arial"/>
                <a:sym typeface="Arial"/>
              </a:rPr>
              <a:t>supplement</a:t>
            </a:r>
            <a:r>
              <a:rPr lang="en-US" sz="2000" b="0" i="0" u="none" strike="noStrike" cap="none">
                <a:solidFill>
                  <a:schemeClr val="dk1"/>
                </a:solidFill>
                <a:latin typeface="Arial"/>
                <a:ea typeface="Arial"/>
                <a:cs typeface="Arial"/>
                <a:sym typeface="Arial"/>
              </a:rPr>
              <a:t> the school’s existing programs.  These dollars are used fo</a:t>
            </a:r>
            <a:r>
              <a:rPr lang="en-US" sz="2000"/>
              <a:t>r the following:</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Identifying students experiencing academic difficulties and providing timely assistance to help </a:t>
            </a:r>
            <a:r>
              <a:rPr lang="en-US" sz="2000"/>
              <a:t>students</a:t>
            </a:r>
            <a:r>
              <a:rPr lang="en-US" sz="2000" b="0" i="0" u="none" strike="noStrike" cap="none">
                <a:solidFill>
                  <a:schemeClr val="dk1"/>
                </a:solidFill>
                <a:latin typeface="Arial"/>
                <a:ea typeface="Arial"/>
                <a:cs typeface="Arial"/>
                <a:sym typeface="Arial"/>
              </a:rPr>
              <a:t> meet the </a:t>
            </a:r>
            <a:r>
              <a:rPr lang="en-US" sz="2000"/>
              <a:t>s</a:t>
            </a:r>
            <a:r>
              <a:rPr lang="en-US" sz="2000" b="0" i="0" u="none" strike="noStrike" cap="none">
                <a:solidFill>
                  <a:schemeClr val="dk1"/>
                </a:solidFill>
                <a:latin typeface="Arial"/>
                <a:ea typeface="Arial"/>
                <a:cs typeface="Arial"/>
                <a:sym typeface="Arial"/>
              </a:rPr>
              <a:t>tate’s challenging content standards.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Purchasing supplemental staff/programs/materials/supplies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Conducting parent</a:t>
            </a:r>
            <a:r>
              <a:rPr lang="en-US" sz="2000"/>
              <a:t> and family</a:t>
            </a:r>
            <a:r>
              <a:rPr lang="en-US" sz="2000" b="0" i="0" u="none" strike="noStrike" cap="none">
                <a:solidFill>
                  <a:schemeClr val="dk1"/>
                </a:solidFill>
                <a:latin typeface="Arial"/>
                <a:ea typeface="Arial"/>
                <a:cs typeface="Arial"/>
                <a:sym typeface="Arial"/>
              </a:rPr>
              <a:t> </a:t>
            </a:r>
            <a:r>
              <a:rPr lang="en-US" sz="2000"/>
              <a:t>engagement </a:t>
            </a:r>
            <a:r>
              <a:rPr lang="en-US" sz="2000" b="0" i="0" u="none" strike="noStrike" cap="none">
                <a:solidFill>
                  <a:schemeClr val="dk1"/>
                </a:solidFill>
                <a:latin typeface="Arial"/>
                <a:ea typeface="Arial"/>
                <a:cs typeface="Arial"/>
                <a:sym typeface="Arial"/>
              </a:rPr>
              <a:t>meetings/trainings/activities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Recruiting/Hiring/Retaining Highly</a:t>
            </a:r>
            <a:r>
              <a:rPr lang="en-US" sz="2000"/>
              <a:t>-</a:t>
            </a:r>
            <a:r>
              <a:rPr lang="en-US" sz="2000" b="0" i="0" u="none" strike="noStrike" cap="none">
                <a:solidFill>
                  <a:schemeClr val="dk1"/>
                </a:solidFill>
                <a:latin typeface="Arial"/>
                <a:ea typeface="Arial"/>
                <a:cs typeface="Arial"/>
                <a:sym typeface="Arial"/>
              </a:rPr>
              <a:t>Qualified Teachers</a:t>
            </a:r>
            <a:endParaRPr/>
          </a:p>
          <a:p>
            <a:pPr marL="457200" marR="0" lvl="0" indent="0" algn="l" rtl="0">
              <a:lnSpc>
                <a:spcPct val="100000"/>
              </a:lnSpc>
              <a:spcBef>
                <a:spcPts val="400"/>
              </a:spcBef>
              <a:spcAft>
                <a:spcPts val="0"/>
              </a:spcAft>
              <a:buSzPts val="3000"/>
              <a:buNone/>
            </a:pP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Being a Title I school also means encouraging ongoing parent</a:t>
            </a:r>
            <a:r>
              <a:rPr lang="en-US" sz="2000"/>
              <a:t> and family engagement</a:t>
            </a:r>
            <a:r>
              <a:rPr lang="en-US" sz="2000" b="0" i="0" u="none" strike="noStrike" cap="none">
                <a:solidFill>
                  <a:schemeClr val="dk1"/>
                </a:solidFill>
                <a:latin typeface="Arial"/>
                <a:ea typeface="Arial"/>
                <a:cs typeface="Arial"/>
                <a:sym typeface="Arial"/>
              </a:rPr>
              <a:t> and advocating for parents’ rights</a:t>
            </a: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30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6071</Words>
  <Application>Microsoft Office PowerPoint</Application>
  <PresentationFormat>On-screen Show (4:3)</PresentationFormat>
  <Paragraphs>616</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Courier New</vt:lpstr>
      <vt:lpstr>inherit</vt:lpstr>
      <vt:lpstr>Arial</vt:lpstr>
      <vt:lpstr>Roboto</vt:lpstr>
      <vt:lpstr>Calibri</vt:lpstr>
      <vt:lpstr>Swiss</vt:lpstr>
      <vt:lpstr>Welcome to the  Title I Annual Meeting for Parents &amp; Families 2023 – 2024 </vt:lpstr>
      <vt:lpstr>   Bienvenido a la reunión     anual del Título I para padres y familias  2023 – 2024</vt:lpstr>
      <vt:lpstr>Why are we here? </vt:lpstr>
      <vt:lpstr>¿Por qué estamos aquí?                           ¿Por qué estamos aquí?  La Ley de Educación Primaria y Secundaria (ESEA), enmendada por la Ley de éxito de todos los estudiantes (ESSA) de 2015, requiere que cada escuela de Título I celebre una reunión anual para padres/familias/miembros de la comunidad con el propósito de:  Informarle sobre la participación de su escuela en los servicios del Título I Explicando los requisitos del Título I, Parte A Explicando sus derechos como padres para participar    </vt:lpstr>
      <vt:lpstr>Meeting Overview</vt:lpstr>
      <vt:lpstr>Resumen de la reunión</vt:lpstr>
      <vt:lpstr>What is a Title I school?</vt:lpstr>
      <vt:lpstr>¿Qué es una escuela de Título I?</vt:lpstr>
      <vt:lpstr>What does it mean to be a  Title I School?</vt:lpstr>
      <vt:lpstr>¿Qué significa ser una escuela de Título I?</vt:lpstr>
      <vt:lpstr>How are Title I funds used in our school? </vt:lpstr>
      <vt:lpstr>¿Cómo se usan los fondos del Título I en nuestra escuela?</vt:lpstr>
      <vt:lpstr>What is the 1% set-aside and how are parents involved?</vt:lpstr>
      <vt:lpstr>¿Cuál es la reserva del 1% y cómo participan los padres?</vt:lpstr>
      <vt:lpstr>Parent and Family  Engagement Allocation</vt:lpstr>
      <vt:lpstr>Padres y familias Asignación de compromisos </vt:lpstr>
      <vt:lpstr>PowerPoint Presentation</vt:lpstr>
      <vt:lpstr>¿Qué es la Política de participación  de padres y familias de CMS?</vt:lpstr>
      <vt:lpstr>What is the School Improvement Plan/NCStar Plan?</vt:lpstr>
      <vt:lpstr>¿Qué es el Plan de Mejoramiento  Escolar / Plan NCStar?</vt:lpstr>
      <vt:lpstr>What is included in the School’s Parent and Family Engagement Policy?</vt:lpstr>
      <vt:lpstr>¿Qué se incluye en la Política de participación  de padres y familias de la escuela?</vt:lpstr>
      <vt:lpstr>What is the  School Compact?</vt:lpstr>
      <vt:lpstr>¿Qué es el pacto escolar?</vt:lpstr>
      <vt:lpstr>Who are the parent leaders at my school?</vt:lpstr>
      <vt:lpstr>¿Quiénes son los padres líderes en mi    escuela?</vt:lpstr>
      <vt:lpstr>How can I volunteer to assist my student with school needs?</vt:lpstr>
      <vt:lpstr>¿Cómo puedo ser voluntario para ayudar a mi   estudiante con las necesidades escolares?</vt:lpstr>
      <vt:lpstr>How do I request the qualifications of my child’s teachers?</vt:lpstr>
      <vt:lpstr>¿Cómo solicito las calificaciones de los maestros de mi hijo?</vt:lpstr>
      <vt:lpstr>How will I be notified if my child is taught by a teacher who is not Highly-Qualified?</vt:lpstr>
      <vt:lpstr>¿Cómo se me notificará si mi hijo es enseñado por un maestro que no está altamente calificado?</vt:lpstr>
      <vt:lpstr>Complaint Procedures </vt:lpstr>
      <vt:lpstr>Procedimientos de queja</vt:lpstr>
      <vt:lpstr> North Carolina Standard Course of Study</vt:lpstr>
      <vt:lpstr>Curso de estudio estándar de Carolina del Norte</vt:lpstr>
      <vt:lpstr>Some Schools Have an Additional Designation</vt:lpstr>
      <vt:lpstr>Algunas escuelas tienen una designación adicional</vt:lpstr>
      <vt:lpstr>Additional School Designations</vt:lpstr>
      <vt:lpstr>Designaciones escolares adicionales</vt:lpstr>
      <vt:lpstr>Targeted Support and Improvement</vt:lpstr>
      <vt:lpstr>Apoyo dirigido y mejora</vt:lpstr>
      <vt:lpstr>Title I Distinguished Schools </vt:lpstr>
      <vt:lpstr> Escuelas Distinguidas Título I </vt:lpstr>
      <vt:lpstr>Achievements</vt:lpstr>
      <vt:lpstr>Logros</vt:lpstr>
      <vt:lpstr>CMS Code of Student Conduct   </vt:lpstr>
      <vt:lpstr>Código de conducta del estudiante de CMS</vt:lpstr>
      <vt:lpstr>Thank you for being here!     </vt:lpstr>
      <vt:lpstr>¡Gracias por estar aquí!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Title I Annual Meeting for Parents &amp; Families 2022 – 2023</dc:title>
  <dc:creator>Reid, Karen L.</dc:creator>
  <cp:lastModifiedBy>Reid, Karen L.</cp:lastModifiedBy>
  <cp:revision>9</cp:revision>
  <dcterms:modified xsi:type="dcterms:W3CDTF">2023-10-04T21:38:13Z</dcterms:modified>
</cp:coreProperties>
</file>